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228600" y="0"/>
            <a:ext cx="91440" cy="6858000"/>
          </a:xfrm>
          <a:prstGeom prst="rect">
            <a:avLst/>
          </a:prstGeom>
          <a:solidFill>
            <a:srgbClr val="4FB3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zioinfo_bann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2360" y="502920"/>
            <a:ext cx="3768090" cy="21031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2960" y="1600200"/>
            <a:ext cx="6583680" cy="20116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1000"/>
              </a:spcAft>
            </a:pPr>
            <a:r>
              <a:rPr sz="5000" b="1">
                <a:solidFill>
                  <a:srgbClr val="FFFFFF"/>
                </a:solidFill>
                <a:latin typeface="나눔고딕"/>
                <a:ea typeface="나눔고딕"/>
              </a:rPr>
              <a:t>사내전용 설치가이드</a:t>
            </a:r>
          </a:p>
          <a:p>
            <a:pPr algn="l">
              <a:spcAft>
                <a:spcPts val="1000"/>
              </a:spcAft>
            </a:pPr>
            <a:r>
              <a:rPr sz="2000" b="1">
                <a:solidFill>
                  <a:srgbClr val="4FB3E8"/>
                </a:solidFill>
                <a:latin typeface="나눔고딕"/>
                <a:ea typeface="나눔고딕"/>
              </a:rPr>
              <a:t>ythong 마켓플레이스 · zioinfo 통합 플러그인 v2.1.0</a:t>
            </a:r>
          </a:p>
          <a:p>
            <a:pPr algn="l">
              <a:spcAft>
                <a:spcPts val="1000"/>
              </a:spcAft>
            </a:pPr>
            <a:r>
              <a:rPr sz="1400" b="0">
                <a:solidFill>
                  <a:srgbClr val="CFE4F5"/>
                </a:solidFill>
                <a:latin typeface="나눔고딕"/>
                <a:ea typeface="나눔고딕"/>
              </a:rPr>
              <a:t>ZIO INFOTECH Suite — 4개 트랙 · 에이전트 16 · 스킬 8 · 커맨드 3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22960" y="3931920"/>
            <a:ext cx="10543032" cy="868680"/>
          </a:xfrm>
          <a:prstGeom prst="roundRect">
            <a:avLst/>
          </a:prstGeom>
          <a:solidFill>
            <a:srgbClr val="0E2255"/>
          </a:solidFill>
          <a:ln w="12700">
            <a:solidFill>
              <a:srgbClr val="4FB3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43000" y="3931920"/>
            <a:ext cx="9966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4FB3E8"/>
                </a:solidFill>
                <a:latin typeface="나눔고딕"/>
                <a:ea typeface="나눔고딕"/>
              </a:rPr>
              <a:t>▸ </a:t>
            </a:r>
            <a:r>
              <a:rPr sz="1600" b="1">
                <a:solidFill>
                  <a:srgbClr val="FFFFFF"/>
                </a:solidFill>
                <a:latin typeface="나눔고딕"/>
                <a:ea typeface="나눔고딕"/>
              </a:rPr>
              <a:t>/plugin install zioinfo@ythong</a:t>
            </a:r>
            <a:r>
              <a:rPr sz="1400" b="1">
                <a:solidFill>
                  <a:srgbClr val="A7ABB0"/>
                </a:solidFill>
                <a:latin typeface="나눔고딕"/>
                <a:ea typeface="나눔고딕"/>
              </a:rPr>
              <a:t>      →      </a:t>
            </a:r>
            <a:r>
              <a:rPr sz="1600" b="1">
                <a:solidFill>
                  <a:srgbClr val="FFFFFF"/>
                </a:solidFill>
                <a:latin typeface="나눔고딕"/>
                <a:ea typeface="나눔고딕"/>
              </a:rPr>
              <a:t>/reload-plugins</a:t>
            </a:r>
            <a:r>
              <a:rPr sz="1300" b="0">
                <a:solidFill>
                  <a:srgbClr val="4FB3E8"/>
                </a:solidFill>
                <a:latin typeface="나눔고딕"/>
                <a:ea typeface="나눔고딕"/>
              </a:rPr>
              <a:t>      설치 2줄이면 끝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22960" y="5120640"/>
            <a:ext cx="2546603" cy="548640"/>
          </a:xfrm>
          <a:prstGeom prst="roundRect">
            <a:avLst/>
          </a:prstGeom>
          <a:solidFill>
            <a:srgbClr val="1F4A9E"/>
          </a:solidFill>
          <a:ln w="12700">
            <a:solidFill>
              <a:srgbClr val="4FB3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150" b="1">
                <a:solidFill>
                  <a:srgbClr val="FFFFFF"/>
                </a:solidFill>
                <a:latin typeface="나눔고딕"/>
                <a:ea typeface="나눔고딕"/>
              </a:rPr>
              <a:t>① 풀스택 개발 (zio-harness)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488435" y="5120640"/>
            <a:ext cx="2546603" cy="548640"/>
          </a:xfrm>
          <a:prstGeom prst="roundRect">
            <a:avLst/>
          </a:prstGeom>
          <a:solidFill>
            <a:srgbClr val="1F4A9E"/>
          </a:solidFill>
          <a:ln w="12700">
            <a:solidFill>
              <a:srgbClr val="4FB3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150" b="1">
                <a:solidFill>
                  <a:srgbClr val="FFFFFF"/>
                </a:solidFill>
                <a:latin typeface="나눔고딕"/>
                <a:ea typeface="나눔고딕"/>
              </a:rPr>
              <a:t>② 하네스 팩토리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153912" y="5120640"/>
            <a:ext cx="2546603" cy="548640"/>
          </a:xfrm>
          <a:prstGeom prst="roundRect">
            <a:avLst/>
          </a:prstGeom>
          <a:solidFill>
            <a:srgbClr val="1F4A9E"/>
          </a:solidFill>
          <a:ln w="12700">
            <a:solidFill>
              <a:srgbClr val="4FB3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150" b="1">
                <a:solidFill>
                  <a:srgbClr val="FFFFFF"/>
                </a:solidFill>
                <a:latin typeface="나눔고딕"/>
                <a:ea typeface="나눔고딕"/>
              </a:rPr>
              <a:t>③ 제안서 자동완성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819388" y="5120640"/>
            <a:ext cx="2546603" cy="548640"/>
          </a:xfrm>
          <a:prstGeom prst="roundRect">
            <a:avLst/>
          </a:prstGeom>
          <a:solidFill>
            <a:srgbClr val="1F4A9E"/>
          </a:solidFill>
          <a:ln w="12700">
            <a:solidFill>
              <a:srgbClr val="4FB3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150" b="1">
                <a:solidFill>
                  <a:srgbClr val="FFFFFF"/>
                </a:solidFill>
                <a:latin typeface="나눔고딕"/>
                <a:ea typeface="나눔고딕"/>
              </a:rPr>
              <a:t>④ PM·PMO · LLM wiki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5989320"/>
            <a:ext cx="10515600" cy="45720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00" b="0">
                <a:solidFill>
                  <a:srgbClr val="8A9FC0"/>
                </a:solidFill>
                <a:latin typeface="나눔고딕"/>
                <a:ea typeface="나눔고딕"/>
              </a:rPr>
              <a:t>ZIO INFOTECH · 사내 배포용 · 외부 공유 금지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693408"/>
            <a:ext cx="12191695" cy="164592"/>
          </a:xfrm>
          <a:prstGeom prst="rect">
            <a:avLst/>
          </a:prstGeom>
          <a:solidFill>
            <a:srgbClr val="4FB3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zioinfo_ic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3248" y="685800"/>
            <a:ext cx="1371600" cy="1371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2960" y="2286000"/>
            <a:ext cx="10515600" cy="1463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ctr">
              <a:spcAft>
                <a:spcPts val="400"/>
              </a:spcAft>
            </a:pPr>
            <a:r>
              <a:rPr sz="3400" b="1">
                <a:solidFill>
                  <a:srgbClr val="FFFFFF"/>
                </a:solidFill>
                <a:latin typeface="나눔고딕"/>
                <a:ea typeface="나눔고딕"/>
              </a:rPr>
              <a:t>설치 2줄, 팀이 도착한다.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468880" y="3291840"/>
            <a:ext cx="7251192" cy="777240"/>
          </a:xfrm>
          <a:prstGeom prst="roundRect">
            <a:avLst/>
          </a:prstGeom>
          <a:solidFill>
            <a:srgbClr val="0E2255"/>
          </a:solidFill>
          <a:ln w="12700">
            <a:solidFill>
              <a:srgbClr val="4FB3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700" b="1">
                <a:solidFill>
                  <a:srgbClr val="4FB3E8"/>
                </a:solidFill>
                <a:latin typeface="나눔고딕"/>
                <a:ea typeface="나눔고딕"/>
              </a:rPr>
              <a:t>/plugin install zioinfo@ythong   ·   /reload-plugins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22960" y="4480560"/>
            <a:ext cx="2546603" cy="548640"/>
          </a:xfrm>
          <a:prstGeom prst="roundRect">
            <a:avLst/>
          </a:prstGeom>
          <a:solidFill>
            <a:srgbClr val="1F4A9E"/>
          </a:solidFill>
          <a:ln w="12700">
            <a:solidFill>
              <a:srgbClr val="4FB3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나눔고딕"/>
                <a:ea typeface="나눔고딕"/>
              </a:rPr>
              <a:t>풀스택 개발 6인 팀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488435" y="4480560"/>
            <a:ext cx="2546603" cy="548640"/>
          </a:xfrm>
          <a:prstGeom prst="roundRect">
            <a:avLst/>
          </a:prstGeom>
          <a:solidFill>
            <a:srgbClr val="1F4A9E"/>
          </a:solidFill>
          <a:ln w="12700">
            <a:solidFill>
              <a:srgbClr val="4FB3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나눔고딕"/>
                <a:ea typeface="나눔고딕"/>
              </a:rPr>
              <a:t>하네스 팩토리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153912" y="4480560"/>
            <a:ext cx="2546603" cy="548640"/>
          </a:xfrm>
          <a:prstGeom prst="roundRect">
            <a:avLst/>
          </a:prstGeom>
          <a:solidFill>
            <a:srgbClr val="1F4A9E"/>
          </a:solidFill>
          <a:ln w="12700">
            <a:solidFill>
              <a:srgbClr val="4FB3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나눔고딕"/>
                <a:ea typeface="나눔고딕"/>
              </a:rPr>
              <a:t>제안서 자동완성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819388" y="4480560"/>
            <a:ext cx="2546603" cy="548640"/>
          </a:xfrm>
          <a:prstGeom prst="roundRect">
            <a:avLst/>
          </a:prstGeom>
          <a:solidFill>
            <a:srgbClr val="1F4A9E"/>
          </a:solidFill>
          <a:ln w="12700">
            <a:solidFill>
              <a:srgbClr val="4FB3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나눔고딕"/>
                <a:ea typeface="나눔고딕"/>
              </a:rPr>
              <a:t>PM·PMO · LLM wiki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5440680"/>
            <a:ext cx="10515600" cy="10058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ctr">
              <a:spcAft>
                <a:spcPts val="800"/>
              </a:spcAft>
            </a:pPr>
            <a:r>
              <a:rPr sz="1400" b="0">
                <a:solidFill>
                  <a:srgbClr val="CFE4F5"/>
                </a:solidFill>
                <a:latin typeface="나눔고딕"/>
                <a:ea typeface="나눔고딕"/>
              </a:rPr>
              <a:t>문의: ZIO INFOTECH 인프라팀 · 저장소: git.zioinfo.co.kr/ythong/harness</a:t>
            </a:r>
          </a:p>
          <a:p>
            <a:pPr algn="ctr">
              <a:spcAft>
                <a:spcPts val="800"/>
              </a:spcAft>
            </a:pPr>
            <a:r>
              <a:rPr sz="1200" b="0">
                <a:solidFill>
                  <a:srgbClr val="9AAFD0"/>
                </a:solidFill>
                <a:latin typeface="나눔고딕"/>
                <a:ea typeface="나눔고딕"/>
              </a:rPr>
              <a:t>사내 배포용 · 외부 공유 금지 · Apache-2.0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나눔고딕"/>
                <a:ea typeface="나눔고딕"/>
              </a:rPr>
              <a:t>OVERVIEW</a:t>
            </a:r>
          </a:p>
          <a:p>
            <a:pPr algn="l">
              <a:spcAft>
                <a:spcPts val="200"/>
              </a:spcAft>
            </a:pPr>
            <a:r>
              <a:rPr sz="2500" b="1">
                <a:solidFill>
                  <a:srgbClr val="FFFFFF"/>
                </a:solidFill>
                <a:latin typeface="나눔고딕"/>
                <a:ea typeface="나눔고딕"/>
              </a:rPr>
              <a:t>무엇이 설치되나 — zioinfo 통합 플러그인 (4개 트랙)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나눔고딕"/>
                <a:ea typeface="나눔고딕"/>
              </a:rPr>
              <a:t>02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298448"/>
            <a:ext cx="11091672" cy="45720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380744" y="1298448"/>
            <a:ext cx="1929384" cy="45720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1">
                <a:solidFill>
                  <a:srgbClr val="FFFFFF"/>
                </a:solidFill>
                <a:latin typeface="나눔고딕"/>
                <a:ea typeface="나눔고딕"/>
              </a:rPr>
              <a:t>트랙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29584" y="1298448"/>
            <a:ext cx="2295144" cy="45720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1">
                <a:solidFill>
                  <a:srgbClr val="FFFFFF"/>
                </a:solidFill>
                <a:latin typeface="나눔고딕"/>
                <a:ea typeface="나눔고딕"/>
              </a:rPr>
              <a:t>진입점 · 트리거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44184" y="1298448"/>
            <a:ext cx="5522976" cy="45720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1">
                <a:solidFill>
                  <a:srgbClr val="FFFFFF"/>
                </a:solidFill>
                <a:latin typeface="나눔고딕"/>
                <a:ea typeface="나눔고딕"/>
              </a:rPr>
              <a:t>무엇을 해주나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640" y="1755648"/>
            <a:ext cx="11091672" cy="932688"/>
          </a:xfrm>
          <a:prstGeom prst="rect">
            <a:avLst/>
          </a:prstGeom>
          <a:solidFill>
            <a:srgbClr val="FFFFFF"/>
          </a:solidFill>
          <a:ln w="6350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380744" y="1755648"/>
            <a:ext cx="1911095" cy="93268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350" b="1">
                <a:solidFill>
                  <a:srgbClr val="142B66"/>
                </a:solidFill>
                <a:latin typeface="나눔고딕"/>
                <a:ea typeface="나눔고딕"/>
              </a:rPr>
              <a:t>풀스택 개발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29584" y="1755648"/>
            <a:ext cx="2276856" cy="93268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100" b="1">
                <a:solidFill>
                  <a:srgbClr val="2E9BD6"/>
                </a:solidFill>
                <a:latin typeface="나눔고딕"/>
                <a:ea typeface="나눔고딕"/>
              </a:rPr>
              <a:t>zio-harness 스킬</a:t>
            </a:r>
          </a:p>
          <a:p>
            <a:pPr algn="l">
              <a:spcAft>
                <a:spcPts val="200"/>
              </a:spcAft>
            </a:pPr>
            <a:r>
              <a:rPr sz="1100" b="1">
                <a:solidFill>
                  <a:srgbClr val="2E9BD6"/>
                </a:solidFill>
                <a:latin typeface="나눔고딕"/>
                <a:ea typeface="나눔고딕"/>
              </a:rPr>
              <a:t>"기능 추가해줘"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44184" y="1755648"/>
            <a:ext cx="5504688" cy="93268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100" b="0">
                <a:solidFill>
                  <a:srgbClr val="555F70"/>
                </a:solidFill>
                <a:latin typeface="나눔고딕"/>
                <a:ea typeface="나눔고딕"/>
              </a:rPr>
              <a:t>React + Spring Boot + Mobile 6인 팀 — analyst→designer→agent→bot→hermes</a:t>
            </a:r>
          </a:p>
          <a:p>
            <a:pPr algn="l">
              <a:spcAft>
                <a:spcPts val="200"/>
              </a:spcAft>
            </a:pPr>
            <a:r>
              <a:rPr sz="1100" b="1">
                <a:solidFill>
                  <a:srgbClr val="142B66"/>
                </a:solidFill>
                <a:latin typeface="나눔고딕"/>
                <a:ea typeface="나눔고딕"/>
              </a:rPr>
              <a:t>hermes 4대 특징: </a:t>
            </a:r>
            <a:r>
              <a:rPr sz="1100" b="0">
                <a:solidFill>
                  <a:srgbClr val="555F70"/>
                </a:solidFill>
                <a:latin typeface="나눔고딕"/>
                <a:ea typeface="나눔고딕"/>
              </a:rPr>
              <a:t>memory · skill 자가축적 · cron · External APIs(Gitea·webhook)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234440" y="1755648"/>
            <a:ext cx="12801" cy="932688"/>
          </a:xfrm>
          <a:prstGeom prst="rect">
            <a:avLst/>
          </a:prstGeom>
          <a:solidFill>
            <a:srgbClr val="D5E2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3383280" y="1755648"/>
            <a:ext cx="12801" cy="932688"/>
          </a:xfrm>
          <a:prstGeom prst="rect">
            <a:avLst/>
          </a:prstGeom>
          <a:solidFill>
            <a:srgbClr val="D5E2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897880" y="1755648"/>
            <a:ext cx="12801" cy="932688"/>
          </a:xfrm>
          <a:prstGeom prst="rect">
            <a:avLst/>
          </a:prstGeom>
          <a:solidFill>
            <a:srgbClr val="D5E2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699516" y="2029967"/>
            <a:ext cx="384048" cy="384048"/>
          </a:xfrm>
          <a:prstGeom prst="ellipse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400" b="1">
                <a:solidFill>
                  <a:srgbClr val="FFFFFF"/>
                </a:solidFill>
                <a:latin typeface="나눔고딕"/>
                <a:ea typeface="나눔고딕"/>
              </a:rPr>
              <a:t>1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48640" y="2688336"/>
            <a:ext cx="11091672" cy="932688"/>
          </a:xfrm>
          <a:prstGeom prst="rect">
            <a:avLst/>
          </a:prstGeom>
          <a:solidFill>
            <a:srgbClr val="EEF4FB"/>
          </a:solidFill>
          <a:ln w="6350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380744" y="2688336"/>
            <a:ext cx="1911095" cy="93268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350" b="1">
                <a:solidFill>
                  <a:srgbClr val="142B66"/>
                </a:solidFill>
                <a:latin typeface="나눔고딕"/>
                <a:ea typeface="나눔고딕"/>
              </a:rPr>
              <a:t>하네스 팩토리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529584" y="2688336"/>
            <a:ext cx="2276856" cy="93268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100" b="1">
                <a:solidFill>
                  <a:srgbClr val="2E9BD6"/>
                </a:solidFill>
                <a:latin typeface="나눔고딕"/>
                <a:ea typeface="나눔고딕"/>
              </a:rPr>
              <a:t>harness 스킬</a:t>
            </a:r>
          </a:p>
          <a:p>
            <a:pPr algn="l">
              <a:spcAft>
                <a:spcPts val="200"/>
              </a:spcAft>
            </a:pPr>
            <a:r>
              <a:rPr sz="1100" b="1">
                <a:solidFill>
                  <a:srgbClr val="2E9BD6"/>
                </a:solidFill>
                <a:latin typeface="나눔고딕"/>
                <a:ea typeface="나눔고딕"/>
              </a:rPr>
              <a:t>"하네스 구성해줘"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44184" y="2688336"/>
            <a:ext cx="5504688" cy="93268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100" b="0">
                <a:solidFill>
                  <a:srgbClr val="555F70"/>
                </a:solidFill>
                <a:latin typeface="나눔고딕"/>
                <a:ea typeface="나눔고딕"/>
              </a:rPr>
              <a:t>도메인 한 문장 → 에이전트 팀 + 스킬 + CLAUDE.md 자동 생성</a:t>
            </a:r>
          </a:p>
          <a:p>
            <a:pPr algn="l">
              <a:spcAft>
                <a:spcPts val="200"/>
              </a:spcAft>
            </a:pPr>
            <a:r>
              <a:rPr sz="1100" b="0">
                <a:solidFill>
                  <a:srgbClr val="555F70"/>
                </a:solidFill>
                <a:latin typeface="나눔고딕"/>
                <a:ea typeface="나눔고딕"/>
              </a:rPr>
              <a:t>6개 팀 아키텍처 패턴(파이프라인·전문가 풀·감독자 등) 중 자동 선택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234440" y="2688336"/>
            <a:ext cx="12801" cy="932688"/>
          </a:xfrm>
          <a:prstGeom prst="rect">
            <a:avLst/>
          </a:prstGeom>
          <a:solidFill>
            <a:srgbClr val="D5E2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3383280" y="2688336"/>
            <a:ext cx="12801" cy="932688"/>
          </a:xfrm>
          <a:prstGeom prst="rect">
            <a:avLst/>
          </a:prstGeom>
          <a:solidFill>
            <a:srgbClr val="D5E2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5897880" y="2688336"/>
            <a:ext cx="12801" cy="932688"/>
          </a:xfrm>
          <a:prstGeom prst="rect">
            <a:avLst/>
          </a:prstGeom>
          <a:solidFill>
            <a:srgbClr val="D5E2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699516" y="2962656"/>
            <a:ext cx="384048" cy="384048"/>
          </a:xfrm>
          <a:prstGeom prst="ellipse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400" b="1">
                <a:solidFill>
                  <a:srgbClr val="FFFFFF"/>
                </a:solidFill>
                <a:latin typeface="나눔고딕"/>
                <a:ea typeface="나눔고딕"/>
              </a:rPr>
              <a:t>2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48640" y="3621024"/>
            <a:ext cx="11091672" cy="932688"/>
          </a:xfrm>
          <a:prstGeom prst="rect">
            <a:avLst/>
          </a:prstGeom>
          <a:solidFill>
            <a:srgbClr val="FFFFFF"/>
          </a:solidFill>
          <a:ln w="6350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1380744" y="3621024"/>
            <a:ext cx="1911095" cy="93268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350" b="1">
                <a:solidFill>
                  <a:srgbClr val="142B66"/>
                </a:solidFill>
                <a:latin typeface="나눔고딕"/>
                <a:ea typeface="나눔고딕"/>
              </a:rPr>
              <a:t>제안서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529584" y="3621024"/>
            <a:ext cx="2276856" cy="93268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100" b="1">
                <a:solidFill>
                  <a:srgbClr val="2E9BD6"/>
                </a:solidFill>
                <a:latin typeface="나눔고딕"/>
                <a:ea typeface="나눔고딕"/>
              </a:rPr>
              <a:t>/zioinfo:proposal</a:t>
            </a:r>
          </a:p>
          <a:p>
            <a:pPr algn="l">
              <a:spcAft>
                <a:spcPts val="200"/>
              </a:spcAft>
            </a:pPr>
            <a:r>
              <a:rPr sz="1100" b="1">
                <a:solidFill>
                  <a:srgbClr val="2E9BD6"/>
                </a:solidFill>
                <a:latin typeface="나눔고딕"/>
                <a:ea typeface="나눔고딕"/>
              </a:rPr>
              <a:t>"제안서 작성해줘"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044184" y="3621024"/>
            <a:ext cx="5504688" cy="93268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100" b="0">
                <a:solidFill>
                  <a:srgbClr val="555F70"/>
                </a:solidFill>
                <a:latin typeface="나눔고딕"/>
                <a:ea typeface="나눔고딕"/>
              </a:rPr>
              <a:t>RFP + PPT 디자인 템플릿 → 제안서 자동완성 (SI·SM 주력)</a:t>
            </a:r>
          </a:p>
          <a:p>
            <a:pPr algn="l">
              <a:spcAft>
                <a:spcPts val="200"/>
              </a:spcAft>
            </a:pPr>
            <a:r>
              <a:rPr sz="1100" b="0">
                <a:solidFill>
                  <a:srgbClr val="555F70"/>
                </a:solidFill>
                <a:latin typeface="나눔고딕"/>
                <a:ea typeface="나눔고딕"/>
              </a:rPr>
              <a:t>전문가 7인 + 아키텍처 풀 · PPTX 빌드 스크립트(inspect_template·build_deck)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234440" y="3621024"/>
            <a:ext cx="12801" cy="932688"/>
          </a:xfrm>
          <a:prstGeom prst="rect">
            <a:avLst/>
          </a:prstGeom>
          <a:solidFill>
            <a:srgbClr val="D5E2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3383280" y="3621024"/>
            <a:ext cx="12801" cy="932688"/>
          </a:xfrm>
          <a:prstGeom prst="rect">
            <a:avLst/>
          </a:prstGeom>
          <a:solidFill>
            <a:srgbClr val="D5E2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ectangle 31"/>
          <p:cNvSpPr/>
          <p:nvPr/>
        </p:nvSpPr>
        <p:spPr>
          <a:xfrm>
            <a:off x="5897880" y="3621024"/>
            <a:ext cx="12801" cy="932688"/>
          </a:xfrm>
          <a:prstGeom prst="rect">
            <a:avLst/>
          </a:prstGeom>
          <a:solidFill>
            <a:srgbClr val="D5E2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Oval 32"/>
          <p:cNvSpPr/>
          <p:nvPr/>
        </p:nvSpPr>
        <p:spPr>
          <a:xfrm>
            <a:off x="699516" y="3895344"/>
            <a:ext cx="384048" cy="384048"/>
          </a:xfrm>
          <a:prstGeom prst="ellipse">
            <a:avLst/>
          </a:prstGeom>
          <a:solidFill>
            <a:srgbClr val="4FB3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400" b="1">
                <a:solidFill>
                  <a:srgbClr val="FFFFFF"/>
                </a:solidFill>
                <a:latin typeface="나눔고딕"/>
                <a:ea typeface="나눔고딕"/>
              </a:rPr>
              <a:t>3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48640" y="4553712"/>
            <a:ext cx="11091672" cy="932688"/>
          </a:xfrm>
          <a:prstGeom prst="rect">
            <a:avLst/>
          </a:prstGeom>
          <a:solidFill>
            <a:srgbClr val="EEF4FB"/>
          </a:solidFill>
          <a:ln w="6350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1380744" y="4553712"/>
            <a:ext cx="1911095" cy="93268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350" b="1">
                <a:solidFill>
                  <a:srgbClr val="142B66"/>
                </a:solidFill>
                <a:latin typeface="나눔고딕"/>
                <a:ea typeface="나눔고딕"/>
              </a:rPr>
              <a:t>PM · PMO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529584" y="4553712"/>
            <a:ext cx="2276856" cy="93268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100" b="1">
                <a:solidFill>
                  <a:srgbClr val="2E9BD6"/>
                </a:solidFill>
                <a:latin typeface="나눔고딕"/>
                <a:ea typeface="나눔고딕"/>
              </a:rPr>
              <a:t>/zioinfo:pmo</a:t>
            </a:r>
          </a:p>
          <a:p>
            <a:pPr algn="l">
              <a:spcAft>
                <a:spcPts val="200"/>
              </a:spcAft>
            </a:pPr>
            <a:r>
              <a:rPr sz="1100" b="1">
                <a:solidFill>
                  <a:srgbClr val="2E9BD6"/>
                </a:solidFill>
                <a:latin typeface="나눔고딕"/>
                <a:ea typeface="나눔고딕"/>
              </a:rPr>
              <a:t>/zioinfo:wiki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044184" y="4553712"/>
            <a:ext cx="5504688" cy="93268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100" b="0">
                <a:solidFill>
                  <a:srgbClr val="555F70"/>
                </a:solidFill>
                <a:latin typeface="나눔고딕"/>
                <a:ea typeface="나눔고딕"/>
              </a:rPr>
              <a:t>계획(WBS·M/M) → 리스크 → 진척보고(EVM) → 감리 대응 → 포트폴리오 (8인)</a:t>
            </a:r>
          </a:p>
          <a:p>
            <a:pPr algn="l">
              <a:spcAft>
                <a:spcPts val="200"/>
              </a:spcAft>
            </a:pPr>
            <a:r>
              <a:rPr sz="1100" b="0">
                <a:solidFill>
                  <a:srgbClr val="555F70"/>
                </a:solidFill>
                <a:latin typeface="나눔고딕"/>
                <a:ea typeface="나눔고딕"/>
              </a:rPr>
              <a:t>LLM wiki(/zioinfo:wiki) · graphify 지식그래프 SessionStart 자동 분석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234440" y="4553712"/>
            <a:ext cx="12801" cy="932688"/>
          </a:xfrm>
          <a:prstGeom prst="rect">
            <a:avLst/>
          </a:prstGeom>
          <a:solidFill>
            <a:srgbClr val="D5E2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ectangle 38"/>
          <p:cNvSpPr/>
          <p:nvPr/>
        </p:nvSpPr>
        <p:spPr>
          <a:xfrm>
            <a:off x="3383280" y="4553712"/>
            <a:ext cx="12801" cy="932688"/>
          </a:xfrm>
          <a:prstGeom prst="rect">
            <a:avLst/>
          </a:prstGeom>
          <a:solidFill>
            <a:srgbClr val="D5E2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>
            <a:off x="5897880" y="4553712"/>
            <a:ext cx="12801" cy="932688"/>
          </a:xfrm>
          <a:prstGeom prst="rect">
            <a:avLst/>
          </a:prstGeom>
          <a:solidFill>
            <a:srgbClr val="D5E2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Oval 40"/>
          <p:cNvSpPr/>
          <p:nvPr/>
        </p:nvSpPr>
        <p:spPr>
          <a:xfrm>
            <a:off x="699516" y="4828032"/>
            <a:ext cx="384048" cy="384048"/>
          </a:xfrm>
          <a:prstGeom prst="ellipse">
            <a:avLst/>
          </a:prstGeom>
          <a:solidFill>
            <a:srgbClr val="A7AB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400" b="1">
                <a:solidFill>
                  <a:srgbClr val="FFFFFF"/>
                </a:solidFill>
                <a:latin typeface="나눔고딕"/>
                <a:ea typeface="나눔고딕"/>
              </a:rPr>
              <a:t>4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548640" y="5614416"/>
            <a:ext cx="2123236" cy="713232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548640" y="5669279"/>
            <a:ext cx="2123236" cy="384048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ctr">
              <a:spcAft>
                <a:spcPts val="400"/>
              </a:spcAft>
            </a:pPr>
            <a:r>
              <a:rPr sz="1900" b="1">
                <a:solidFill>
                  <a:srgbClr val="2E9BD6"/>
                </a:solidFill>
                <a:latin typeface="나눔고딕"/>
                <a:ea typeface="나눔고딕"/>
              </a:rPr>
              <a:t>8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48640" y="6035040"/>
            <a:ext cx="2123236" cy="27432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ctr">
              <a:spcAft>
                <a:spcPts val="400"/>
              </a:spcAft>
            </a:pPr>
            <a:r>
              <a:rPr sz="1050" b="1">
                <a:solidFill>
                  <a:srgbClr val="555F70"/>
                </a:solidFill>
                <a:latin typeface="나눔고딕"/>
                <a:ea typeface="나눔고딕"/>
              </a:rPr>
              <a:t>스킬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2790748" y="5614416"/>
            <a:ext cx="2123236" cy="713232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2790748" y="5669279"/>
            <a:ext cx="2123236" cy="384048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ctr">
              <a:spcAft>
                <a:spcPts val="400"/>
              </a:spcAft>
            </a:pPr>
            <a:r>
              <a:rPr sz="1900" b="1">
                <a:solidFill>
                  <a:srgbClr val="17357F"/>
                </a:solidFill>
                <a:latin typeface="나눔고딕"/>
                <a:ea typeface="나눔고딕"/>
              </a:rPr>
              <a:t>16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790748" y="6035040"/>
            <a:ext cx="2123236" cy="27432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ctr">
              <a:spcAft>
                <a:spcPts val="400"/>
              </a:spcAft>
            </a:pPr>
            <a:r>
              <a:rPr sz="1050" b="1">
                <a:solidFill>
                  <a:srgbClr val="555F70"/>
                </a:solidFill>
                <a:latin typeface="나눔고딕"/>
                <a:ea typeface="나눔고딕"/>
              </a:rPr>
              <a:t>에이전트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32857" y="5614416"/>
            <a:ext cx="2123236" cy="713232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5032857" y="5669279"/>
            <a:ext cx="2123236" cy="384048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ctr">
              <a:spcAft>
                <a:spcPts val="400"/>
              </a:spcAft>
            </a:pPr>
            <a:r>
              <a:rPr sz="1900" b="1">
                <a:solidFill>
                  <a:srgbClr val="4FB3E8"/>
                </a:solidFill>
                <a:latin typeface="나눔고딕"/>
                <a:ea typeface="나눔고딕"/>
              </a:rPr>
              <a:t>3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032857" y="6035040"/>
            <a:ext cx="2123236" cy="27432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ctr">
              <a:spcAft>
                <a:spcPts val="400"/>
              </a:spcAft>
            </a:pPr>
            <a:r>
              <a:rPr sz="1050" b="1">
                <a:solidFill>
                  <a:srgbClr val="555F70"/>
                </a:solidFill>
                <a:latin typeface="나눔고딕"/>
                <a:ea typeface="나눔고딕"/>
              </a:rPr>
              <a:t>커맨드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7274966" y="5614416"/>
            <a:ext cx="2123236" cy="713232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7274966" y="5669279"/>
            <a:ext cx="2123236" cy="384048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ctr">
              <a:spcAft>
                <a:spcPts val="400"/>
              </a:spcAft>
            </a:pPr>
            <a:r>
              <a:rPr sz="1900" b="1">
                <a:solidFill>
                  <a:srgbClr val="2E9BD6"/>
                </a:solidFill>
                <a:latin typeface="나눔고딕"/>
                <a:ea typeface="나눔고딕"/>
              </a:rPr>
              <a:t>1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274966" y="6035040"/>
            <a:ext cx="2123236" cy="27432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ctr">
              <a:spcAft>
                <a:spcPts val="400"/>
              </a:spcAft>
            </a:pPr>
            <a:r>
              <a:rPr sz="1050" b="1">
                <a:solidFill>
                  <a:srgbClr val="555F70"/>
                </a:solidFill>
                <a:latin typeface="나눔고딕"/>
                <a:ea typeface="나눔고딕"/>
              </a:rPr>
              <a:t>SessionStart 훅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9517075" y="5614416"/>
            <a:ext cx="2123236" cy="713232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9517075" y="5669279"/>
            <a:ext cx="2123236" cy="384048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ctr">
              <a:spcAft>
                <a:spcPts val="400"/>
              </a:spcAft>
            </a:pPr>
            <a:r>
              <a:rPr sz="1900" b="1">
                <a:solidFill>
                  <a:srgbClr val="A7ABB0"/>
                </a:solidFill>
                <a:latin typeface="나눔고딕"/>
                <a:ea typeface="나눔고딕"/>
              </a:rPr>
              <a:t>1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9517075" y="6035040"/>
            <a:ext cx="2123236" cy="27432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ctr">
              <a:spcAft>
                <a:spcPts val="400"/>
              </a:spcAft>
            </a:pPr>
            <a:r>
              <a:rPr sz="1050" b="1">
                <a:solidFill>
                  <a:srgbClr val="555F70"/>
                </a:solidFill>
                <a:latin typeface="나눔고딕"/>
                <a:ea typeface="나눔고딕"/>
              </a:rPr>
              <a:t>ZIO WISE 테마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48640" y="6455664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나눔고딕"/>
                <a:ea typeface="나눔고딕"/>
              </a:rPr>
              <a:t>ZIO INFOTECH · ythong 마켓플레이스 사내전용 설치가이드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0058400" y="6455664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나눔고딕"/>
                <a:ea typeface="나눔고딕"/>
              </a:rPr>
              <a:t>2026-07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나눔고딕"/>
                <a:ea typeface="나눔고딕"/>
              </a:rPr>
              <a:t>PREREQUISITES</a:t>
            </a:r>
          </a:p>
          <a:p>
            <a:pPr algn="l">
              <a:spcAft>
                <a:spcPts val="200"/>
              </a:spcAft>
            </a:pPr>
            <a:r>
              <a:rPr sz="2500" b="1">
                <a:solidFill>
                  <a:srgbClr val="FFFFFF"/>
                </a:solidFill>
                <a:latin typeface="나눔고딕"/>
                <a:ea typeface="나눔고딕"/>
              </a:rPr>
              <a:t>사전 준비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나눔고딕"/>
                <a:ea typeface="나눔고딕"/>
              </a:rPr>
              <a:t>03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298448"/>
            <a:ext cx="5440680" cy="20116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298448"/>
            <a:ext cx="91440" cy="201168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786384" y="1472184"/>
            <a:ext cx="329184" cy="329184"/>
          </a:xfrm>
          <a:prstGeom prst="ellipse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300" b="1">
                <a:solidFill>
                  <a:srgbClr val="FFFFFF"/>
                </a:solidFill>
                <a:latin typeface="나눔고딕"/>
                <a:ea typeface="나눔고딕"/>
              </a:rPr>
              <a:t>✓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25295" y="1453895"/>
            <a:ext cx="4599432" cy="4114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500" b="1">
                <a:solidFill>
                  <a:srgbClr val="142B66"/>
                </a:solidFill>
                <a:latin typeface="나눔고딕"/>
                <a:ea typeface="나눔고딕"/>
              </a:rPr>
              <a:t>필수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59536" y="1901952"/>
            <a:ext cx="4910328" cy="1261872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050" b="1">
                <a:solidFill>
                  <a:srgbClr val="17357F"/>
                </a:solidFill>
                <a:latin typeface="나눔고딕"/>
                <a:ea typeface="나눔고딕"/>
              </a:rPr>
              <a:t>▪ </a:t>
            </a:r>
            <a:r>
              <a:rPr sz="1150" b="0">
                <a:solidFill>
                  <a:srgbClr val="555F70"/>
                </a:solidFill>
                <a:latin typeface="나눔고딕"/>
                <a:ea typeface="나눔고딕"/>
              </a:rPr>
              <a:t>Claude Code v2.x 이상 — claude --version 으로 확인</a:t>
            </a:r>
          </a:p>
          <a:p>
            <a:pPr algn="l">
              <a:spcAft>
                <a:spcPts val="400"/>
              </a:spcAft>
            </a:pPr>
            <a:r>
              <a:rPr sz="1050" b="1">
                <a:solidFill>
                  <a:srgbClr val="17357F"/>
                </a:solidFill>
                <a:latin typeface="나눔고딕"/>
                <a:ea typeface="나눔고딕"/>
              </a:rPr>
              <a:t>▪ </a:t>
            </a:r>
            <a:r>
              <a:rPr sz="1150" b="0">
                <a:solidFill>
                  <a:srgbClr val="555F70"/>
                </a:solidFill>
                <a:latin typeface="나눔고딕"/>
                <a:ea typeface="나눔고딕"/>
              </a:rPr>
              <a:t>사내 Gitea 접근 가능 (git.zioinfo.co.kr)</a:t>
            </a:r>
          </a:p>
          <a:p>
            <a:pPr algn="l">
              <a:spcAft>
                <a:spcPts val="400"/>
              </a:spcAft>
            </a:pPr>
            <a:r>
              <a:rPr sz="1050" b="1">
                <a:solidFill>
                  <a:srgbClr val="17357F"/>
                </a:solidFill>
                <a:latin typeface="나눔고딕"/>
                <a:ea typeface="나눔고딕"/>
              </a:rPr>
              <a:t>▪ </a:t>
            </a:r>
            <a:r>
              <a:rPr sz="1150" b="0">
                <a:solidFill>
                  <a:srgbClr val="555F70"/>
                </a:solidFill>
                <a:latin typeface="나눔고딕"/>
                <a:ea typeface="나눔고딕"/>
              </a:rPr>
              <a:t>git 클라이언트 설치</a:t>
            </a:r>
          </a:p>
          <a:p>
            <a:pPr algn="l">
              <a:spcAft>
                <a:spcPts val="400"/>
              </a:spcAft>
            </a:pPr>
            <a:r>
              <a:rPr sz="1050" b="1">
                <a:solidFill>
                  <a:srgbClr val="17357F"/>
                </a:solidFill>
                <a:latin typeface="나눔고딕"/>
                <a:ea typeface="나눔고딕"/>
              </a:rPr>
              <a:t>▪ </a:t>
            </a:r>
            <a:r>
              <a:rPr sz="1150" b="0">
                <a:solidFill>
                  <a:srgbClr val="555F70"/>
                </a:solidFill>
                <a:latin typeface="나눔고딕"/>
                <a:ea typeface="나눔고딕"/>
              </a:rPr>
              <a:t>(권장) SSH 키 ~/.ssh/id_ed25519 를 Gitea 계정에 등록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199632" y="1298448"/>
            <a:ext cx="5440680" cy="20116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6199632" y="1298448"/>
            <a:ext cx="91440" cy="201168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Oval 12"/>
          <p:cNvSpPr/>
          <p:nvPr/>
        </p:nvSpPr>
        <p:spPr>
          <a:xfrm>
            <a:off x="6437376" y="1472184"/>
            <a:ext cx="329184" cy="329184"/>
          </a:xfrm>
          <a:prstGeom prst="ellipse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300" b="1">
                <a:solidFill>
                  <a:srgbClr val="FFFFFF"/>
                </a:solidFill>
                <a:latin typeface="나눔고딕"/>
                <a:ea typeface="나눔고딕"/>
              </a:rPr>
              <a:t>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76288" y="1453895"/>
            <a:ext cx="4599432" cy="4114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500" b="1">
                <a:solidFill>
                  <a:srgbClr val="142B66"/>
                </a:solidFill>
                <a:latin typeface="나눔고딕"/>
                <a:ea typeface="나눔고딕"/>
              </a:rPr>
              <a:t>선택 (기능별)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10528" y="1901952"/>
            <a:ext cx="4910328" cy="1261872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050" b="1">
                <a:solidFill>
                  <a:srgbClr val="2E9BD6"/>
                </a:solidFill>
                <a:latin typeface="나눔고딕"/>
                <a:ea typeface="나눔고딕"/>
              </a:rPr>
              <a:t>▪ </a:t>
            </a:r>
            <a:r>
              <a:rPr sz="1150" b="0">
                <a:solidFill>
                  <a:srgbClr val="555F70"/>
                </a:solidFill>
                <a:latin typeface="나눔고딕"/>
                <a:ea typeface="나눔고딕"/>
              </a:rPr>
              <a:t>Agent Teams 팀 모드: CLAUDE_CODE_EXPERIMENTAL_AGENT_TEAMS=1</a:t>
            </a:r>
          </a:p>
          <a:p>
            <a:pPr algn="l">
              <a:spcAft>
                <a:spcPts val="400"/>
              </a:spcAft>
            </a:pPr>
            <a:r>
              <a:rPr sz="1050" b="1">
                <a:solidFill>
                  <a:srgbClr val="2E9BD6"/>
                </a:solidFill>
                <a:latin typeface="나눔고딕"/>
                <a:ea typeface="나눔고딕"/>
              </a:rPr>
              <a:t>▪ </a:t>
            </a:r>
            <a:r>
              <a:rPr sz="1150" b="0">
                <a:solidFill>
                  <a:srgbClr val="555F70"/>
                </a:solidFill>
                <a:latin typeface="나눔고딕"/>
                <a:ea typeface="나눔고딕"/>
              </a:rPr>
              <a:t>제안서 트랙 PPTX 생성: pip install python-pptx</a:t>
            </a:r>
          </a:p>
          <a:p>
            <a:pPr algn="l">
              <a:spcAft>
                <a:spcPts val="400"/>
              </a:spcAft>
            </a:pPr>
            <a:r>
              <a:rPr sz="1050" b="1">
                <a:solidFill>
                  <a:srgbClr val="2E9BD6"/>
                </a:solidFill>
                <a:latin typeface="나눔고딕"/>
                <a:ea typeface="나눔고딕"/>
              </a:rPr>
              <a:t>▪ </a:t>
            </a:r>
            <a:r>
              <a:rPr sz="1150" b="0">
                <a:solidFill>
                  <a:srgbClr val="555F70"/>
                </a:solidFill>
                <a:latin typeface="나눔고딕"/>
                <a:ea typeface="나눔고딕"/>
              </a:rPr>
              <a:t>지식그래프·LLM wiki: graphify — SessionStart 훅이 자동 설치</a:t>
            </a:r>
          </a:p>
          <a:p>
            <a:pPr algn="l">
              <a:spcAft>
                <a:spcPts val="400"/>
              </a:spcAft>
            </a:pPr>
            <a:r>
              <a:rPr sz="1050" b="1">
                <a:solidFill>
                  <a:srgbClr val="2E9BD6"/>
                </a:solidFill>
                <a:latin typeface="나눔고딕"/>
                <a:ea typeface="나눔고딕"/>
              </a:rPr>
              <a:t>▪ </a:t>
            </a:r>
            <a:r>
              <a:rPr sz="1150" b="0">
                <a:solidFill>
                  <a:srgbClr val="555F70"/>
                </a:solidFill>
                <a:latin typeface="나눔고딕"/>
                <a:ea typeface="나눔고딕"/>
              </a:rPr>
              <a:t>끄기 스위치: ZIO_HARNESS_NO_GRAPHIFY=1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3447288"/>
            <a:ext cx="11091672" cy="17830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548640" y="3447288"/>
            <a:ext cx="91440" cy="1783080"/>
          </a:xfrm>
          <a:prstGeom prst="rect">
            <a:avLst/>
          </a:prstGeom>
          <a:solidFill>
            <a:srgbClr val="E89A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786384" y="3621024"/>
            <a:ext cx="329184" cy="329184"/>
          </a:xfrm>
          <a:prstGeom prst="ellipse">
            <a:avLst/>
          </a:prstGeom>
          <a:solidFill>
            <a:srgbClr val="E89A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300" b="1">
                <a:solidFill>
                  <a:srgbClr val="FFFFFF"/>
                </a:solidFill>
                <a:latin typeface="나눔고딕"/>
                <a:ea typeface="나눔고딕"/>
              </a:rPr>
              <a:t>!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25295" y="3602736"/>
            <a:ext cx="10250424" cy="4114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500" b="1">
                <a:solidFill>
                  <a:srgbClr val="142B66"/>
                </a:solidFill>
                <a:latin typeface="나눔고딕"/>
                <a:ea typeface="나눔고딕"/>
              </a:rPr>
              <a:t>권한 · 보안 안내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59536" y="4050791"/>
            <a:ext cx="10561320" cy="1033271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050" b="1">
                <a:solidFill>
                  <a:srgbClr val="E89A2A"/>
                </a:solidFill>
                <a:latin typeface="나눔고딕"/>
                <a:ea typeface="나눔고딕"/>
              </a:rPr>
              <a:t>▪ </a:t>
            </a:r>
            <a:r>
              <a:rPr sz="1150" b="0">
                <a:solidFill>
                  <a:srgbClr val="555F70"/>
                </a:solidFill>
                <a:latin typeface="나눔고딕"/>
                <a:ea typeface="나눔고딕"/>
              </a:rPr>
              <a:t>마켓플레이스는 사내 Gitea 저장소(ythong/harness) 기준 — 외부 공개 저장소 아님</a:t>
            </a:r>
          </a:p>
          <a:p>
            <a:pPr algn="l">
              <a:spcAft>
                <a:spcPts val="400"/>
              </a:spcAft>
            </a:pPr>
            <a:r>
              <a:rPr sz="1050" b="1">
                <a:solidFill>
                  <a:srgbClr val="E89A2A"/>
                </a:solidFill>
                <a:latin typeface="나눔고딕"/>
                <a:ea typeface="나눔고딕"/>
              </a:rPr>
              <a:t>▪ </a:t>
            </a:r>
            <a:r>
              <a:rPr sz="1150" b="0">
                <a:solidFill>
                  <a:srgbClr val="555F70"/>
                </a:solidFill>
                <a:latin typeface="나눔고딕"/>
                <a:ea typeface="나눔고딕"/>
              </a:rPr>
              <a:t>플러그인 산출물에 자격증명·내부 IP 기재 금지 (하네스 공통 보안 원칙)</a:t>
            </a:r>
          </a:p>
          <a:p>
            <a:pPr algn="l">
              <a:spcAft>
                <a:spcPts val="400"/>
              </a:spcAft>
            </a:pPr>
            <a:r>
              <a:rPr sz="1050" b="1">
                <a:solidFill>
                  <a:srgbClr val="E89A2A"/>
                </a:solidFill>
                <a:latin typeface="나눔고딕"/>
                <a:ea typeface="나눔고딕"/>
              </a:rPr>
              <a:t>▪ </a:t>
            </a:r>
            <a:r>
              <a:rPr sz="1150" b="0">
                <a:solidFill>
                  <a:srgbClr val="555F70"/>
                </a:solidFill>
                <a:latin typeface="나눔고딕"/>
                <a:ea typeface="나눔고딕"/>
              </a:rPr>
              <a:t>설치 범위는 기본 user scope — 개인 PC 단위 설치·관리 · hermes webhook URL은 /plugin configure 로만 입력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5349240"/>
            <a:ext cx="11091672" cy="96012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548640" y="5349240"/>
            <a:ext cx="91440" cy="96012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786384" y="5486400"/>
            <a:ext cx="329184" cy="329184"/>
          </a:xfrm>
          <a:prstGeom prst="ellipse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나눔고딕"/>
                <a:ea typeface="나눔고딕"/>
              </a:rPr>
              <a:t>▸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225295" y="5468112"/>
            <a:ext cx="10250424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350" b="1">
                <a:solidFill>
                  <a:srgbClr val="142B66"/>
                </a:solidFill>
                <a:latin typeface="나눔고딕"/>
                <a:ea typeface="나눔고딕"/>
              </a:rPr>
              <a:t>환경 확인 한 줄 (전부 통과하면 준비 끝)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822959" y="5861304"/>
            <a:ext cx="10543032" cy="301752"/>
          </a:xfrm>
          <a:prstGeom prst="roundRect">
            <a:avLst/>
          </a:prstGeom>
          <a:solidFill>
            <a:srgbClr val="0E225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078992" y="5861304"/>
            <a:ext cx="10085832" cy="301752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1">
                <a:solidFill>
                  <a:srgbClr val="4FB3E8"/>
                </a:solidFill>
                <a:latin typeface="나눔고딕"/>
                <a:ea typeface="나눔고딕"/>
              </a:rPr>
              <a:t>▸ </a:t>
            </a:r>
            <a:r>
              <a:rPr sz="1250" b="1">
                <a:solidFill>
                  <a:srgbClr val="FFFFFF"/>
                </a:solidFill>
                <a:latin typeface="나눔고딕"/>
                <a:ea typeface="나눔고딕"/>
              </a:rPr>
              <a:t>claude --version ; git --version ; ssh -T git@git.zioinfo.co.kr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8640" y="6455664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나눔고딕"/>
                <a:ea typeface="나눔고딕"/>
              </a:rPr>
              <a:t>ZIO INFOTECH · ythong 마켓플레이스 사내전용 설치가이드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058400" y="6455664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나눔고딕"/>
                <a:ea typeface="나눔고딕"/>
              </a:rPr>
              <a:t>2026-07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나눔고딕"/>
                <a:ea typeface="나눔고딕"/>
              </a:rPr>
              <a:t>INSTALL</a:t>
            </a:r>
          </a:p>
          <a:p>
            <a:pPr algn="l">
              <a:spcAft>
                <a:spcPts val="200"/>
              </a:spcAft>
            </a:pPr>
            <a:r>
              <a:rPr sz="2500" b="1">
                <a:solidFill>
                  <a:srgbClr val="FFFFFF"/>
                </a:solidFill>
                <a:latin typeface="나눔고딕"/>
                <a:ea typeface="나눔고딕"/>
              </a:rPr>
              <a:t>STEP 1 — 마켓플레이스 등록 (최초 1회)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나눔고딕"/>
                <a:ea typeface="나눔고딕"/>
              </a:rPr>
              <a:t>04</a:t>
            </a:r>
          </a:p>
        </p:txBody>
      </p:sp>
      <p:sp>
        <p:nvSpPr>
          <p:cNvPr id="6" name="Chevron 5"/>
          <p:cNvSpPr/>
          <p:nvPr/>
        </p:nvSpPr>
        <p:spPr>
          <a:xfrm>
            <a:off x="548640" y="1243584"/>
            <a:ext cx="3648456" cy="502920"/>
          </a:xfrm>
          <a:prstGeom prst="chevron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150" b="1">
                <a:solidFill>
                  <a:srgbClr val="FFFFFF"/>
                </a:solidFill>
                <a:latin typeface="나눔고딕"/>
                <a:ea typeface="나눔고딕"/>
              </a:rPr>
              <a:t>STEP 1 · 마켓플레이스 등록</a:t>
            </a:r>
          </a:p>
        </p:txBody>
      </p:sp>
      <p:sp>
        <p:nvSpPr>
          <p:cNvPr id="7" name="Chevron 6"/>
          <p:cNvSpPr/>
          <p:nvPr/>
        </p:nvSpPr>
        <p:spPr>
          <a:xfrm>
            <a:off x="4270248" y="1243584"/>
            <a:ext cx="3648456" cy="502920"/>
          </a:xfrm>
          <a:prstGeom prst="chevron">
            <a:avLst/>
          </a:prstGeom>
          <a:solidFill>
            <a:srgbClr val="E2ED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150" b="1">
                <a:solidFill>
                  <a:srgbClr val="555F70"/>
                </a:solidFill>
                <a:latin typeface="나눔고딕"/>
                <a:ea typeface="나눔고딕"/>
              </a:rPr>
              <a:t>STEP 2 · 설치 + 리로드</a:t>
            </a:r>
          </a:p>
        </p:txBody>
      </p:sp>
      <p:sp>
        <p:nvSpPr>
          <p:cNvPr id="8" name="Chevron 7"/>
          <p:cNvSpPr/>
          <p:nvPr/>
        </p:nvSpPr>
        <p:spPr>
          <a:xfrm>
            <a:off x="7991856" y="1243584"/>
            <a:ext cx="3648456" cy="502920"/>
          </a:xfrm>
          <a:prstGeom prst="chevron">
            <a:avLst/>
          </a:prstGeom>
          <a:solidFill>
            <a:srgbClr val="E2ED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150" b="1">
                <a:solidFill>
                  <a:srgbClr val="555F70"/>
                </a:solidFill>
                <a:latin typeface="나눔고딕"/>
                <a:ea typeface="나눔고딕"/>
              </a:rPr>
              <a:t>STEP 3 · 설치 검증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1920240"/>
            <a:ext cx="11091672" cy="118872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48640" y="1920240"/>
            <a:ext cx="91440" cy="118872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Oval 10"/>
          <p:cNvSpPr/>
          <p:nvPr/>
        </p:nvSpPr>
        <p:spPr>
          <a:xfrm>
            <a:off x="786384" y="2057400"/>
            <a:ext cx="329184" cy="329184"/>
          </a:xfrm>
          <a:prstGeom prst="ellipse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나눔고딕"/>
                <a:ea typeface="나눔고딕"/>
              </a:rPr>
              <a:t>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25295" y="2039112"/>
            <a:ext cx="10250424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350" b="1">
                <a:solidFill>
                  <a:srgbClr val="142B66"/>
                </a:solidFill>
                <a:latin typeface="나눔고딕"/>
                <a:ea typeface="나눔고딕"/>
              </a:rPr>
              <a:t>Claude Code 세션 안에서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22959" y="2432304"/>
            <a:ext cx="10543032" cy="530352"/>
          </a:xfrm>
          <a:prstGeom prst="roundRect">
            <a:avLst/>
          </a:prstGeom>
          <a:solidFill>
            <a:srgbClr val="0E225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078992" y="2432304"/>
            <a:ext cx="10085832" cy="530352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1">
                <a:solidFill>
                  <a:srgbClr val="4FB3E8"/>
                </a:solidFill>
                <a:latin typeface="나눔고딕"/>
                <a:ea typeface="나눔고딕"/>
              </a:rPr>
              <a:t>▸ </a:t>
            </a:r>
            <a:r>
              <a:rPr sz="1250" b="1">
                <a:solidFill>
                  <a:srgbClr val="FFFFFF"/>
                </a:solidFill>
                <a:latin typeface="나눔고딕"/>
                <a:ea typeface="나눔고딕"/>
              </a:rPr>
              <a:t>/plugin marketplace add https://git.zioinfo.co.kr/ythong/harness.git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48640" y="3218688"/>
            <a:ext cx="11091672" cy="118872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48640" y="3218688"/>
            <a:ext cx="91440" cy="118872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786384" y="3355848"/>
            <a:ext cx="329184" cy="329184"/>
          </a:xfrm>
          <a:prstGeom prst="ellipse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나눔고딕"/>
                <a:ea typeface="나눔고딕"/>
              </a:rPr>
              <a:t>▸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25295" y="3337560"/>
            <a:ext cx="10250424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350" b="1">
                <a:solidFill>
                  <a:srgbClr val="142B66"/>
                </a:solidFill>
                <a:latin typeface="나눔고딕"/>
                <a:ea typeface="나눔고딕"/>
              </a:rPr>
              <a:t>또는 터미널에서 (PowerShell·bash 동일)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22959" y="3730752"/>
            <a:ext cx="10543032" cy="530352"/>
          </a:xfrm>
          <a:prstGeom prst="roundRect">
            <a:avLst/>
          </a:prstGeom>
          <a:solidFill>
            <a:srgbClr val="0E225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78992" y="3730752"/>
            <a:ext cx="10085832" cy="530352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1">
                <a:solidFill>
                  <a:srgbClr val="4FB3E8"/>
                </a:solidFill>
                <a:latin typeface="나눔고딕"/>
                <a:ea typeface="나눔고딕"/>
              </a:rPr>
              <a:t>▸ </a:t>
            </a:r>
            <a:r>
              <a:rPr sz="1250" b="1">
                <a:solidFill>
                  <a:srgbClr val="FFFFFF"/>
                </a:solidFill>
                <a:latin typeface="나눔고딕"/>
                <a:ea typeface="나눔고딕"/>
              </a:rPr>
              <a:t>claude plugin marketplace add https://git.zioinfo.co.kr/ythong/harness.git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4544568"/>
            <a:ext cx="5440680" cy="173736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548640" y="4544568"/>
            <a:ext cx="91440" cy="1737360"/>
          </a:xfrm>
          <a:prstGeom prst="rect">
            <a:avLst/>
          </a:prstGeom>
          <a:solidFill>
            <a:srgbClr val="E89A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786384" y="4718304"/>
            <a:ext cx="329184" cy="329184"/>
          </a:xfrm>
          <a:prstGeom prst="ellipse">
            <a:avLst/>
          </a:prstGeom>
          <a:solidFill>
            <a:srgbClr val="E89A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300" b="1">
                <a:solidFill>
                  <a:srgbClr val="FFFFFF"/>
                </a:solidFill>
                <a:latin typeface="나눔고딕"/>
                <a:ea typeface="나눔고딕"/>
              </a:rPr>
              <a:t>!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225295" y="4700016"/>
            <a:ext cx="4599432" cy="4114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400" b="1">
                <a:solidFill>
                  <a:srgbClr val="142B66"/>
                </a:solidFill>
                <a:latin typeface="나눔고딕"/>
                <a:ea typeface="나눔고딕"/>
              </a:rPr>
              <a:t>주의 — URL 끝 .git 필수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59536" y="5148072"/>
            <a:ext cx="4910328" cy="987552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050" b="1">
                <a:solidFill>
                  <a:srgbClr val="E89A2A"/>
                </a:solidFill>
                <a:latin typeface="나눔고딕"/>
                <a:ea typeface="나눔고딕"/>
              </a:rPr>
              <a:t>▪ </a:t>
            </a:r>
            <a:r>
              <a:rPr sz="1150" b="0">
                <a:solidFill>
                  <a:srgbClr val="555F70"/>
                </a:solidFill>
                <a:latin typeface="나눔고딕"/>
                <a:ea typeface="나눔고딕"/>
              </a:rPr>
              <a:t>비-GitHub git 저장소는 .git 없으면 등록 실패</a:t>
            </a:r>
          </a:p>
          <a:p>
            <a:pPr algn="l">
              <a:spcAft>
                <a:spcPts val="400"/>
              </a:spcAft>
            </a:pPr>
            <a:r>
              <a:rPr sz="1050" b="1">
                <a:solidFill>
                  <a:srgbClr val="E89A2A"/>
                </a:solidFill>
                <a:latin typeface="나눔고딕"/>
                <a:ea typeface="나눔고딕"/>
              </a:rPr>
              <a:t>▪ </a:t>
            </a:r>
            <a:r>
              <a:rPr sz="1150" b="0">
                <a:solidFill>
                  <a:srgbClr val="555F70"/>
                </a:solidFill>
                <a:latin typeface="나눔고딕"/>
                <a:ea typeface="나눔고딕"/>
              </a:rPr>
              <a:t>"expected object, received string" 오류 시 URL 재확인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199632" y="4544568"/>
            <a:ext cx="5440680" cy="173736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6199632" y="4544568"/>
            <a:ext cx="91440" cy="173736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6437376" y="4718304"/>
            <a:ext cx="329184" cy="329184"/>
          </a:xfrm>
          <a:prstGeom prst="ellipse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300" b="1">
                <a:solidFill>
                  <a:srgbClr val="FFFFFF"/>
                </a:solidFill>
                <a:latin typeface="나눔고딕"/>
                <a:ea typeface="나눔고딕"/>
              </a:rPr>
              <a:t>✓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876288" y="4700016"/>
            <a:ext cx="4599432" cy="4114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400" b="1">
                <a:solidFill>
                  <a:srgbClr val="142B66"/>
                </a:solidFill>
                <a:latin typeface="나눔고딕"/>
                <a:ea typeface="나눔고딕"/>
              </a:rPr>
              <a:t>성공 확인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510528" y="5148072"/>
            <a:ext cx="4910328" cy="987552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050" b="1">
                <a:solidFill>
                  <a:srgbClr val="2E9BD6"/>
                </a:solidFill>
                <a:latin typeface="나눔고딕"/>
                <a:ea typeface="나눔고딕"/>
              </a:rPr>
              <a:t>▪ </a:t>
            </a:r>
            <a:r>
              <a:rPr sz="1150" b="1">
                <a:solidFill>
                  <a:srgbClr val="142B66"/>
                </a:solidFill>
                <a:latin typeface="나눔고딕"/>
                <a:ea typeface="나눔고딕"/>
              </a:rPr>
              <a:t>Successfully added marketplace: ythong</a:t>
            </a:r>
          </a:p>
          <a:p>
            <a:pPr algn="l">
              <a:spcAft>
                <a:spcPts val="400"/>
              </a:spcAft>
            </a:pPr>
            <a:r>
              <a:rPr sz="1050" b="1">
                <a:solidFill>
                  <a:srgbClr val="2E9BD6"/>
                </a:solidFill>
                <a:latin typeface="나눔고딕"/>
                <a:ea typeface="나눔고딕"/>
              </a:rPr>
              <a:t>▪ </a:t>
            </a:r>
            <a:r>
              <a:rPr sz="1150" b="0">
                <a:solidFill>
                  <a:srgbClr val="555F70"/>
                </a:solidFill>
                <a:latin typeface="나눔고딕"/>
                <a:ea typeface="나눔고딕"/>
              </a:rPr>
              <a:t>/plugin marketplace list 로 등록 상태 재확인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8640" y="6455664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나눔고딕"/>
                <a:ea typeface="나눔고딕"/>
              </a:rPr>
              <a:t>ZIO INFOTECH · ythong 마켓플레이스 사내전용 설치가이드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058400" y="6455664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나눔고딕"/>
                <a:ea typeface="나눔고딕"/>
              </a:rPr>
              <a:t>2026-07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나눔고딕"/>
                <a:ea typeface="나눔고딕"/>
              </a:rPr>
              <a:t>INSTALL</a:t>
            </a:r>
          </a:p>
          <a:p>
            <a:pPr algn="l">
              <a:spcAft>
                <a:spcPts val="200"/>
              </a:spcAft>
            </a:pPr>
            <a:r>
              <a:rPr sz="2500" b="1">
                <a:solidFill>
                  <a:srgbClr val="FFFFFF"/>
                </a:solidFill>
                <a:latin typeface="나눔고딕"/>
                <a:ea typeface="나눔고딕"/>
              </a:rPr>
              <a:t>STEP 2 — 플러그인 설치 + 리로드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나눔고딕"/>
                <a:ea typeface="나눔고딕"/>
              </a:rPr>
              <a:t>05</a:t>
            </a:r>
          </a:p>
        </p:txBody>
      </p:sp>
      <p:sp>
        <p:nvSpPr>
          <p:cNvPr id="6" name="Chevron 5"/>
          <p:cNvSpPr/>
          <p:nvPr/>
        </p:nvSpPr>
        <p:spPr>
          <a:xfrm>
            <a:off x="548640" y="1243584"/>
            <a:ext cx="3648456" cy="502920"/>
          </a:xfrm>
          <a:prstGeom prst="chevron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150" b="1">
                <a:solidFill>
                  <a:srgbClr val="FFFFFF"/>
                </a:solidFill>
                <a:latin typeface="나눔고딕"/>
                <a:ea typeface="나눔고딕"/>
              </a:rPr>
              <a:t>STEP 1 · 마켓플레이스 등록</a:t>
            </a:r>
          </a:p>
        </p:txBody>
      </p:sp>
      <p:sp>
        <p:nvSpPr>
          <p:cNvPr id="7" name="Chevron 6"/>
          <p:cNvSpPr/>
          <p:nvPr/>
        </p:nvSpPr>
        <p:spPr>
          <a:xfrm>
            <a:off x="4270248" y="1243584"/>
            <a:ext cx="3648456" cy="502920"/>
          </a:xfrm>
          <a:prstGeom prst="chevron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150" b="1">
                <a:solidFill>
                  <a:srgbClr val="FFFFFF"/>
                </a:solidFill>
                <a:latin typeface="나눔고딕"/>
                <a:ea typeface="나눔고딕"/>
              </a:rPr>
              <a:t>STEP 2 · 설치 + 리로드</a:t>
            </a:r>
          </a:p>
        </p:txBody>
      </p:sp>
      <p:sp>
        <p:nvSpPr>
          <p:cNvPr id="8" name="Chevron 7"/>
          <p:cNvSpPr/>
          <p:nvPr/>
        </p:nvSpPr>
        <p:spPr>
          <a:xfrm>
            <a:off x="7991856" y="1243584"/>
            <a:ext cx="3648456" cy="502920"/>
          </a:xfrm>
          <a:prstGeom prst="chevron">
            <a:avLst/>
          </a:prstGeom>
          <a:solidFill>
            <a:srgbClr val="E2ED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150" b="1">
                <a:solidFill>
                  <a:srgbClr val="555F70"/>
                </a:solidFill>
                <a:latin typeface="나눔고딕"/>
                <a:ea typeface="나눔고딕"/>
              </a:rPr>
              <a:t>STEP 3 · 설치 검증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1920240"/>
            <a:ext cx="11091672" cy="137160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48640" y="1920240"/>
            <a:ext cx="91440" cy="137160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Oval 10"/>
          <p:cNvSpPr/>
          <p:nvPr/>
        </p:nvSpPr>
        <p:spPr>
          <a:xfrm>
            <a:off x="786384" y="2057400"/>
            <a:ext cx="329184" cy="329184"/>
          </a:xfrm>
          <a:prstGeom prst="ellipse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나눔고딕"/>
                <a:ea typeface="나눔고딕"/>
              </a:rPr>
              <a:t>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25295" y="2039112"/>
            <a:ext cx="10250424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350" b="1">
                <a:solidFill>
                  <a:srgbClr val="142B66"/>
                </a:solidFill>
                <a:latin typeface="나눔고딕"/>
                <a:ea typeface="나눔고딕"/>
              </a:rPr>
              <a:t>설치는 하나면 끝 (세션 안 2줄)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22959" y="2432304"/>
            <a:ext cx="10543032" cy="713232"/>
          </a:xfrm>
          <a:prstGeom prst="roundRect">
            <a:avLst/>
          </a:prstGeom>
          <a:solidFill>
            <a:srgbClr val="0E225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078992" y="2432304"/>
            <a:ext cx="10085832" cy="713232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1">
                <a:solidFill>
                  <a:srgbClr val="4FB3E8"/>
                </a:solidFill>
                <a:latin typeface="나눔고딕"/>
                <a:ea typeface="나눔고딕"/>
              </a:rPr>
              <a:t>▸ </a:t>
            </a:r>
            <a:r>
              <a:rPr sz="1250" b="1">
                <a:solidFill>
                  <a:srgbClr val="FFFFFF"/>
                </a:solidFill>
                <a:latin typeface="나눔고딕"/>
                <a:ea typeface="나눔고딕"/>
              </a:rPr>
              <a:t>/plugin install zioinfo@ythong</a:t>
            </a:r>
          </a:p>
          <a:p>
            <a:pPr algn="l">
              <a:spcAft>
                <a:spcPts val="300"/>
              </a:spcAft>
            </a:pPr>
            <a:r>
              <a:rPr sz="1250" b="1">
                <a:solidFill>
                  <a:srgbClr val="4FB3E8"/>
                </a:solidFill>
                <a:latin typeface="나눔고딕"/>
                <a:ea typeface="나눔고딕"/>
              </a:rPr>
              <a:t>▸ </a:t>
            </a:r>
            <a:r>
              <a:rPr sz="1250" b="1">
                <a:solidFill>
                  <a:srgbClr val="FFFFFF"/>
                </a:solidFill>
                <a:latin typeface="나눔고딕"/>
                <a:ea typeface="나눔고딕"/>
              </a:rPr>
              <a:t>/reload-plugins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48640" y="3429000"/>
            <a:ext cx="3616452" cy="150876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48640" y="3429000"/>
            <a:ext cx="91440" cy="1508760"/>
          </a:xfrm>
          <a:prstGeom prst="rect">
            <a:avLst/>
          </a:prstGeom>
          <a:solidFill>
            <a:srgbClr val="E89A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786384" y="3602736"/>
            <a:ext cx="329184" cy="329184"/>
          </a:xfrm>
          <a:prstGeom prst="ellipse">
            <a:avLst/>
          </a:prstGeom>
          <a:solidFill>
            <a:srgbClr val="E89A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300" b="1">
                <a:solidFill>
                  <a:srgbClr val="FFFFFF"/>
                </a:solidFill>
                <a:latin typeface="나눔고딕"/>
                <a:ea typeface="나눔고딕"/>
              </a:rPr>
              <a:t>!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25295" y="3584448"/>
            <a:ext cx="2775204" cy="4114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300" b="1">
                <a:solidFill>
                  <a:srgbClr val="142B66"/>
                </a:solidFill>
                <a:latin typeface="나눔고딕"/>
                <a:ea typeface="나눔고딕"/>
              </a:rPr>
              <a:t>구버전 정리 (4→1 통합)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9536" y="4032504"/>
            <a:ext cx="3086100" cy="758952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50" b="1">
                <a:solidFill>
                  <a:srgbClr val="E89A2A"/>
                </a:solidFill>
                <a:latin typeface="나눔고딕"/>
                <a:ea typeface="나눔고딕"/>
              </a:rPr>
              <a:t>▪ </a:t>
            </a:r>
            <a:r>
              <a:rPr sz="1050" b="0">
                <a:solidFill>
                  <a:srgbClr val="555F70"/>
                </a:solidFill>
                <a:latin typeface="나눔고딕"/>
                <a:ea typeface="나눔고딕"/>
              </a:rPr>
              <a:t>구 4개 플러그인 사용 PC는 재설치 전</a:t>
            </a:r>
          </a:p>
          <a:p>
            <a:pPr algn="l">
              <a:spcAft>
                <a:spcPts val="400"/>
              </a:spcAft>
            </a:pPr>
            <a:r>
              <a:rPr sz="950" b="1">
                <a:solidFill>
                  <a:srgbClr val="E89A2A"/>
                </a:solidFill>
                <a:latin typeface="나눔고딕"/>
                <a:ea typeface="나눔고딕"/>
              </a:rPr>
              <a:t>▪ </a:t>
            </a:r>
            <a:r>
              <a:rPr sz="1050" b="0">
                <a:solidFill>
                  <a:srgbClr val="555F70"/>
                </a:solidFill>
                <a:latin typeface="나눔고딕"/>
                <a:ea typeface="나눔고딕"/>
              </a:rPr>
              <a:t>claude plugin uninstall &lt;이름&gt;@ythong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283964" y="3429000"/>
            <a:ext cx="3616452" cy="150876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4283964" y="3429000"/>
            <a:ext cx="91440" cy="1508760"/>
          </a:xfrm>
          <a:prstGeom prst="rect">
            <a:avLst/>
          </a:prstGeom>
          <a:solidFill>
            <a:srgbClr val="4FB3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4521707" y="3602736"/>
            <a:ext cx="329184" cy="329184"/>
          </a:xfrm>
          <a:prstGeom prst="ellipse">
            <a:avLst/>
          </a:prstGeom>
          <a:solidFill>
            <a:srgbClr val="4FB3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300" b="1">
                <a:solidFill>
                  <a:srgbClr val="FFFFFF"/>
                </a:solidFill>
                <a:latin typeface="나눔고딕"/>
                <a:ea typeface="나눔고딕"/>
              </a:rPr>
              <a:t>＋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60620" y="3584448"/>
            <a:ext cx="2775204" cy="4114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300" b="1">
                <a:solidFill>
                  <a:srgbClr val="142B66"/>
                </a:solidFill>
                <a:latin typeface="나눔고딕"/>
                <a:ea typeface="나눔고딕"/>
              </a:rPr>
              <a:t>webhook 알림 (선택)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594859" y="4032504"/>
            <a:ext cx="3086100" cy="758952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50" b="1">
                <a:solidFill>
                  <a:srgbClr val="4FB3E8"/>
                </a:solidFill>
                <a:latin typeface="나눔고딕"/>
                <a:ea typeface="나눔고딕"/>
              </a:rPr>
              <a:t>▪ </a:t>
            </a:r>
            <a:r>
              <a:rPr sz="1050" b="0">
                <a:solidFill>
                  <a:srgbClr val="555F70"/>
                </a:solidFill>
                <a:latin typeface="나눔고딕"/>
                <a:ea typeface="나눔고딕"/>
              </a:rPr>
              <a:t>/plugin configure zioinfo@ythong</a:t>
            </a:r>
          </a:p>
          <a:p>
            <a:pPr algn="l">
              <a:spcAft>
                <a:spcPts val="400"/>
              </a:spcAft>
            </a:pPr>
            <a:r>
              <a:rPr sz="950" b="1">
                <a:solidFill>
                  <a:srgbClr val="4FB3E8"/>
                </a:solidFill>
                <a:latin typeface="나눔고딕"/>
                <a:ea typeface="나눔고딕"/>
              </a:rPr>
              <a:t>▪ </a:t>
            </a:r>
            <a:r>
              <a:rPr sz="1050" b="0">
                <a:solidFill>
                  <a:srgbClr val="555F70"/>
                </a:solidFill>
                <a:latin typeface="나눔고딕"/>
                <a:ea typeface="나눔고딕"/>
              </a:rPr>
              <a:t>notify_webhook_url 입력 — 비우면 알림만 생략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8019288" y="3429000"/>
            <a:ext cx="3616452" cy="150876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8019288" y="3429000"/>
            <a:ext cx="91440" cy="15087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8257031" y="3602736"/>
            <a:ext cx="329184" cy="329184"/>
          </a:xfrm>
          <a:prstGeom prst="ellipse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300" b="1">
                <a:solidFill>
                  <a:srgbClr val="FFFFFF"/>
                </a:solidFill>
                <a:latin typeface="나눔고딕"/>
                <a:ea typeface="나눔고딕"/>
              </a:rPr>
              <a:t>▸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695944" y="3584448"/>
            <a:ext cx="2775204" cy="4114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300" b="1">
                <a:solidFill>
                  <a:srgbClr val="142B66"/>
                </a:solidFill>
                <a:latin typeface="나눔고딕"/>
                <a:ea typeface="나눔고딕"/>
              </a:rPr>
              <a:t>즉시 반영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330183" y="4032504"/>
            <a:ext cx="3086100" cy="758952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50" b="1">
                <a:solidFill>
                  <a:srgbClr val="17357F"/>
                </a:solidFill>
                <a:latin typeface="나눔고딕"/>
                <a:ea typeface="나눔고딕"/>
              </a:rPr>
              <a:t>▪ </a:t>
            </a:r>
            <a:r>
              <a:rPr sz="1050" b="0">
                <a:solidFill>
                  <a:srgbClr val="555F70"/>
                </a:solidFill>
                <a:latin typeface="나눔고딕"/>
                <a:ea typeface="나눔고딕"/>
              </a:rPr>
              <a:t>/reload-plugins 한 번이면 현재 세션 반영</a:t>
            </a:r>
          </a:p>
          <a:p>
            <a:pPr algn="l">
              <a:spcAft>
                <a:spcPts val="400"/>
              </a:spcAft>
            </a:pPr>
            <a:r>
              <a:rPr sz="950" b="1">
                <a:solidFill>
                  <a:srgbClr val="17357F"/>
                </a:solidFill>
                <a:latin typeface="나눔고딕"/>
                <a:ea typeface="나눔고딕"/>
              </a:rPr>
              <a:t>▪ </a:t>
            </a:r>
            <a:r>
              <a:rPr sz="1050" b="0">
                <a:solidFill>
                  <a:srgbClr val="555F70"/>
                </a:solidFill>
                <a:latin typeface="나눔고딕"/>
                <a:ea typeface="나눔고딕"/>
              </a:rPr>
              <a:t>Claude Code 재시작 불필요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48640" y="5074920"/>
            <a:ext cx="11091672" cy="1207008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548640" y="5074920"/>
            <a:ext cx="91440" cy="1207008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Oval 31"/>
          <p:cNvSpPr/>
          <p:nvPr/>
        </p:nvSpPr>
        <p:spPr>
          <a:xfrm>
            <a:off x="786384" y="5248656"/>
            <a:ext cx="329184" cy="329184"/>
          </a:xfrm>
          <a:prstGeom prst="ellipse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300" b="1">
                <a:solidFill>
                  <a:srgbClr val="FFFFFF"/>
                </a:solidFill>
                <a:latin typeface="나눔고딕"/>
                <a:ea typeface="나눔고딕"/>
              </a:rPr>
              <a:t>✓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225295" y="5230368"/>
            <a:ext cx="10250424" cy="4114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400" b="1">
                <a:solidFill>
                  <a:srgbClr val="142B66"/>
                </a:solidFill>
                <a:latin typeface="나눔고딕"/>
                <a:ea typeface="나눔고딕"/>
              </a:rPr>
              <a:t>성공 메시지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59536" y="5678424"/>
            <a:ext cx="10561320" cy="45720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나눔고딕"/>
                <a:ea typeface="나눔고딕"/>
              </a:rPr>
              <a:t>▪ </a:t>
            </a:r>
            <a:r>
              <a:rPr sz="1200" b="1">
                <a:solidFill>
                  <a:srgbClr val="142B66"/>
                </a:solidFill>
                <a:latin typeface="나눔고딕"/>
                <a:ea typeface="나눔고딕"/>
              </a:rPr>
              <a:t>Successfully installed plugin: zioinfo@ythong (scope: user)</a:t>
            </a:r>
            <a:r>
              <a:rPr sz="1150" b="0">
                <a:solidFill>
                  <a:srgbClr val="555F70"/>
                </a:solidFill>
                <a:latin typeface="나눔고딕"/>
                <a:ea typeface="나눔고딕"/>
              </a:rPr>
              <a:t>   —   커맨드 자동완성에 /zioinfo:pmo 가 보이면 로드 완료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48640" y="6455664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나눔고딕"/>
                <a:ea typeface="나눔고딕"/>
              </a:rPr>
              <a:t>ZIO INFOTECH · ythong 마켓플레이스 사내전용 설치가이드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0058400" y="6455664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나눔고딕"/>
                <a:ea typeface="나눔고딕"/>
              </a:rPr>
              <a:t>2026-07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나눔고딕"/>
                <a:ea typeface="나눔고딕"/>
              </a:rPr>
              <a:t>VERIFY</a:t>
            </a:r>
          </a:p>
          <a:p>
            <a:pPr algn="l">
              <a:spcAft>
                <a:spcPts val="200"/>
              </a:spcAft>
            </a:pPr>
            <a:r>
              <a:rPr sz="2500" b="1">
                <a:solidFill>
                  <a:srgbClr val="FFFFFF"/>
                </a:solidFill>
                <a:latin typeface="나눔고딕"/>
                <a:ea typeface="나눔고딕"/>
              </a:rPr>
              <a:t>STEP 3 — 설치 검증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나눔고딕"/>
                <a:ea typeface="나눔고딕"/>
              </a:rPr>
              <a:t>06</a:t>
            </a:r>
          </a:p>
        </p:txBody>
      </p:sp>
      <p:sp>
        <p:nvSpPr>
          <p:cNvPr id="6" name="Chevron 5"/>
          <p:cNvSpPr/>
          <p:nvPr/>
        </p:nvSpPr>
        <p:spPr>
          <a:xfrm>
            <a:off x="548640" y="1243584"/>
            <a:ext cx="3648456" cy="502920"/>
          </a:xfrm>
          <a:prstGeom prst="chevron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150" b="1">
                <a:solidFill>
                  <a:srgbClr val="FFFFFF"/>
                </a:solidFill>
                <a:latin typeface="나눔고딕"/>
                <a:ea typeface="나눔고딕"/>
              </a:rPr>
              <a:t>STEP 1 · 마켓플레이스 등록</a:t>
            </a:r>
          </a:p>
        </p:txBody>
      </p:sp>
      <p:sp>
        <p:nvSpPr>
          <p:cNvPr id="7" name="Chevron 6"/>
          <p:cNvSpPr/>
          <p:nvPr/>
        </p:nvSpPr>
        <p:spPr>
          <a:xfrm>
            <a:off x="4270248" y="1243584"/>
            <a:ext cx="3648456" cy="502920"/>
          </a:xfrm>
          <a:prstGeom prst="chevron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150" b="1">
                <a:solidFill>
                  <a:srgbClr val="FFFFFF"/>
                </a:solidFill>
                <a:latin typeface="나눔고딕"/>
                <a:ea typeface="나눔고딕"/>
              </a:rPr>
              <a:t>STEP 2 · 설치 + 리로드</a:t>
            </a:r>
          </a:p>
        </p:txBody>
      </p:sp>
      <p:sp>
        <p:nvSpPr>
          <p:cNvPr id="8" name="Chevron 7"/>
          <p:cNvSpPr/>
          <p:nvPr/>
        </p:nvSpPr>
        <p:spPr>
          <a:xfrm>
            <a:off x="7991856" y="1243584"/>
            <a:ext cx="3648456" cy="502920"/>
          </a:xfrm>
          <a:prstGeom prst="chevron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150" b="1">
                <a:solidFill>
                  <a:srgbClr val="FFFFFF"/>
                </a:solidFill>
                <a:latin typeface="나눔고딕"/>
                <a:ea typeface="나눔고딕"/>
              </a:rPr>
              <a:t>STEP 3 · 설치 검증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1920240"/>
            <a:ext cx="5440680" cy="13258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48640" y="1920240"/>
            <a:ext cx="91440" cy="132588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Oval 10"/>
          <p:cNvSpPr/>
          <p:nvPr/>
        </p:nvSpPr>
        <p:spPr>
          <a:xfrm>
            <a:off x="786384" y="2057400"/>
            <a:ext cx="329184" cy="329184"/>
          </a:xfrm>
          <a:prstGeom prst="ellipse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나눔고딕"/>
                <a:ea typeface="나눔고딕"/>
              </a:rPr>
              <a:t>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25295" y="2039112"/>
            <a:ext cx="4599432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350" b="1">
                <a:solidFill>
                  <a:srgbClr val="142B66"/>
                </a:solidFill>
                <a:latin typeface="나눔고딕"/>
                <a:ea typeface="나눔고딕"/>
              </a:rPr>
              <a:t>설치 목록·상태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22959" y="2432304"/>
            <a:ext cx="4892040" cy="667512"/>
          </a:xfrm>
          <a:prstGeom prst="roundRect">
            <a:avLst/>
          </a:prstGeom>
          <a:solidFill>
            <a:srgbClr val="0E225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078992" y="2432304"/>
            <a:ext cx="4434840" cy="667512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1">
                <a:solidFill>
                  <a:srgbClr val="4FB3E8"/>
                </a:solidFill>
                <a:latin typeface="나눔고딕"/>
                <a:ea typeface="나눔고딕"/>
              </a:rPr>
              <a:t>▸ </a:t>
            </a:r>
            <a:r>
              <a:rPr sz="1250" b="1">
                <a:solidFill>
                  <a:srgbClr val="FFFFFF"/>
                </a:solidFill>
                <a:latin typeface="나눔고딕"/>
                <a:ea typeface="나눔고딕"/>
              </a:rPr>
              <a:t>claude plugin list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199632" y="1920240"/>
            <a:ext cx="5440680" cy="13258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6199632" y="1920240"/>
            <a:ext cx="91440" cy="132588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6437376" y="2057400"/>
            <a:ext cx="329184" cy="329184"/>
          </a:xfrm>
          <a:prstGeom prst="ellipse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나눔고딕"/>
                <a:ea typeface="나눔고딕"/>
              </a:rPr>
              <a:t>▸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876288" y="2039112"/>
            <a:ext cx="4599432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350" b="1">
                <a:solidFill>
                  <a:srgbClr val="142B66"/>
                </a:solidFill>
                <a:latin typeface="나눔고딕"/>
                <a:ea typeface="나눔고딕"/>
              </a:rPr>
              <a:t>컴포넌트 인벤토리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473952" y="2432304"/>
            <a:ext cx="4892040" cy="667512"/>
          </a:xfrm>
          <a:prstGeom prst="roundRect">
            <a:avLst/>
          </a:prstGeom>
          <a:solidFill>
            <a:srgbClr val="0E225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729984" y="2432304"/>
            <a:ext cx="4434840" cy="667512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1">
                <a:solidFill>
                  <a:srgbClr val="4FB3E8"/>
                </a:solidFill>
                <a:latin typeface="나눔고딕"/>
                <a:ea typeface="나눔고딕"/>
              </a:rPr>
              <a:t>▸ </a:t>
            </a:r>
            <a:r>
              <a:rPr sz="1250" b="1">
                <a:solidFill>
                  <a:srgbClr val="FFFFFF"/>
                </a:solidFill>
                <a:latin typeface="나눔고딕"/>
                <a:ea typeface="나눔고딕"/>
              </a:rPr>
              <a:t>claude plugin details zioinfo@ythong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48640" y="3383280"/>
            <a:ext cx="11091672" cy="438912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94944" y="3383280"/>
            <a:ext cx="1883663" cy="438912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1">
                <a:solidFill>
                  <a:srgbClr val="FFFFFF"/>
                </a:solidFill>
                <a:latin typeface="나눔고딕"/>
                <a:ea typeface="나눔고딕"/>
              </a:rPr>
              <a:t>항목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798064" y="3383280"/>
            <a:ext cx="8769096" cy="438912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1">
                <a:solidFill>
                  <a:srgbClr val="FFFFFF"/>
                </a:solidFill>
                <a:latin typeface="나눔고딕"/>
                <a:ea typeface="나눔고딕"/>
              </a:rPr>
              <a:t>정상 판정 기준 (zioinfo v2.1.0 실측)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48640" y="3822191"/>
            <a:ext cx="11091672" cy="804672"/>
          </a:xfrm>
          <a:prstGeom prst="rect">
            <a:avLst/>
          </a:prstGeom>
          <a:solidFill>
            <a:srgbClr val="FFFFFF"/>
          </a:solidFill>
          <a:ln w="6350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94944" y="3822191"/>
            <a:ext cx="1865376" cy="804672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17357F"/>
                </a:solidFill>
                <a:latin typeface="나눔고딕"/>
                <a:ea typeface="나눔고딕"/>
              </a:rPr>
              <a:t>      Skills 8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798064" y="3822191"/>
            <a:ext cx="8750808" cy="804672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100" b="0">
                <a:solidFill>
                  <a:srgbClr val="555F70"/>
                </a:solidFill>
                <a:latin typeface="나눔고딕"/>
                <a:ea typeface="나눔고딕"/>
              </a:rPr>
              <a:t>harness · hermes-delivery · pm-pmo-orchestrator · pmo · proposal · proposal-builder-orchestrator · wiki · zio-harness</a:t>
            </a:r>
          </a:p>
        </p:txBody>
      </p:sp>
      <p:sp>
        <p:nvSpPr>
          <p:cNvPr id="27" name="Rectangle 26"/>
          <p:cNvSpPr/>
          <p:nvPr/>
        </p:nvSpPr>
        <p:spPr>
          <a:xfrm>
            <a:off x="2651760" y="3822191"/>
            <a:ext cx="12801" cy="804672"/>
          </a:xfrm>
          <a:prstGeom prst="rect">
            <a:avLst/>
          </a:prstGeom>
          <a:solidFill>
            <a:srgbClr val="D5E2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658368" y="4087368"/>
            <a:ext cx="274320" cy="274320"/>
          </a:xfrm>
          <a:prstGeom prst="ellipse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000" b="1">
                <a:solidFill>
                  <a:srgbClr val="FFFFFF"/>
                </a:solidFill>
                <a:latin typeface="나눔고딕"/>
                <a:ea typeface="나눔고딕"/>
              </a:rPr>
              <a:t>✓</a:t>
            </a:r>
          </a:p>
        </p:txBody>
      </p:sp>
      <p:sp>
        <p:nvSpPr>
          <p:cNvPr id="29" name="Rectangle 28"/>
          <p:cNvSpPr/>
          <p:nvPr/>
        </p:nvSpPr>
        <p:spPr>
          <a:xfrm>
            <a:off x="548640" y="4626864"/>
            <a:ext cx="11091672" cy="804672"/>
          </a:xfrm>
          <a:prstGeom prst="rect">
            <a:avLst/>
          </a:prstGeom>
          <a:solidFill>
            <a:srgbClr val="EEF4FB"/>
          </a:solidFill>
          <a:ln w="6350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94944" y="4626864"/>
            <a:ext cx="1865376" cy="804672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17357F"/>
                </a:solidFill>
                <a:latin typeface="나눔고딕"/>
                <a:ea typeface="나눔고딕"/>
              </a:rPr>
              <a:t>      Agents 16</a:t>
            </a:r>
          </a:p>
          <a:p>
            <a:pPr algn="l">
              <a:spcAft>
                <a:spcPts val="200"/>
              </a:spcAft>
            </a:pPr>
            <a:r>
              <a:rPr sz="1200" b="1">
                <a:solidFill>
                  <a:srgbClr val="17357F"/>
                </a:solidFill>
                <a:latin typeface="나눔고딕"/>
                <a:ea typeface="나눔고딕"/>
              </a:rPr>
              <a:t>      Hooks 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798064" y="4626864"/>
            <a:ext cx="8750808" cy="804672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100" b="0">
                <a:solidFill>
                  <a:srgbClr val="555F70"/>
                </a:solidFill>
                <a:latin typeface="나눔고딕"/>
                <a:ea typeface="나눔고딕"/>
              </a:rPr>
              <a:t>hermes(전령) + proposal 7인 + pm·pmo 8인  /  SessionStart graphify 훅  /  오류 0</a:t>
            </a:r>
          </a:p>
        </p:txBody>
      </p:sp>
      <p:sp>
        <p:nvSpPr>
          <p:cNvPr id="32" name="Rectangle 31"/>
          <p:cNvSpPr/>
          <p:nvPr/>
        </p:nvSpPr>
        <p:spPr>
          <a:xfrm>
            <a:off x="2651760" y="4626864"/>
            <a:ext cx="12801" cy="804672"/>
          </a:xfrm>
          <a:prstGeom prst="rect">
            <a:avLst/>
          </a:prstGeom>
          <a:solidFill>
            <a:srgbClr val="D5E2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Oval 32"/>
          <p:cNvSpPr/>
          <p:nvPr/>
        </p:nvSpPr>
        <p:spPr>
          <a:xfrm>
            <a:off x="658368" y="4892040"/>
            <a:ext cx="274320" cy="274320"/>
          </a:xfrm>
          <a:prstGeom prst="ellipse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000" b="1">
                <a:solidFill>
                  <a:srgbClr val="FFFFFF"/>
                </a:solidFill>
                <a:latin typeface="나눔고딕"/>
                <a:ea typeface="나눔고딕"/>
              </a:rPr>
              <a:t>✓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48640" y="5431536"/>
            <a:ext cx="11091672" cy="804672"/>
          </a:xfrm>
          <a:prstGeom prst="rect">
            <a:avLst/>
          </a:prstGeom>
          <a:solidFill>
            <a:srgbClr val="FFFFFF"/>
          </a:solidFill>
          <a:ln w="6350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694944" y="5431536"/>
            <a:ext cx="1865376" cy="804672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17357F"/>
                </a:solidFill>
                <a:latin typeface="나눔고딕"/>
                <a:ea typeface="나눔고딕"/>
              </a:rPr>
              <a:t>      커맨드 3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798064" y="5431536"/>
            <a:ext cx="8750808" cy="804672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100" b="0">
                <a:solidFill>
                  <a:srgbClr val="555F70"/>
                </a:solidFill>
                <a:latin typeface="나눔고딕"/>
                <a:ea typeface="나눔고딕"/>
              </a:rPr>
              <a:t>/zioinfo:pmo · /zioinfo:proposal · /zioinfo:wiki — 세션 자동완성에 보이면 로드 완료</a:t>
            </a:r>
          </a:p>
        </p:txBody>
      </p:sp>
      <p:sp>
        <p:nvSpPr>
          <p:cNvPr id="37" name="Rectangle 36"/>
          <p:cNvSpPr/>
          <p:nvPr/>
        </p:nvSpPr>
        <p:spPr>
          <a:xfrm>
            <a:off x="2651760" y="5431536"/>
            <a:ext cx="12801" cy="804672"/>
          </a:xfrm>
          <a:prstGeom prst="rect">
            <a:avLst/>
          </a:prstGeom>
          <a:solidFill>
            <a:srgbClr val="D5E2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Oval 37"/>
          <p:cNvSpPr/>
          <p:nvPr/>
        </p:nvSpPr>
        <p:spPr>
          <a:xfrm>
            <a:off x="658368" y="5696712"/>
            <a:ext cx="274320" cy="274320"/>
          </a:xfrm>
          <a:prstGeom prst="ellipse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000" b="1">
                <a:solidFill>
                  <a:srgbClr val="FFFFFF"/>
                </a:solidFill>
                <a:latin typeface="나눔고딕"/>
                <a:ea typeface="나눔고딕"/>
              </a:rPr>
              <a:t>✓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48640" y="6455664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나눔고딕"/>
                <a:ea typeface="나눔고딕"/>
              </a:rPr>
              <a:t>ZIO INFOTECH · ythong 마켓플레이스 사내전용 설치가이드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058400" y="6455664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나눔고딕"/>
                <a:ea typeface="나눔고딕"/>
              </a:rPr>
              <a:t>2026-07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나눔고딕"/>
                <a:ea typeface="나눔고딕"/>
              </a:rPr>
              <a:t>USAGE</a:t>
            </a:r>
          </a:p>
          <a:p>
            <a:pPr algn="l">
              <a:spcAft>
                <a:spcPts val="200"/>
              </a:spcAft>
            </a:pPr>
            <a:r>
              <a:rPr sz="2500" b="1">
                <a:solidFill>
                  <a:srgbClr val="FFFFFF"/>
                </a:solidFill>
                <a:latin typeface="나눔고딕"/>
                <a:ea typeface="나눔고딕"/>
              </a:rPr>
              <a:t>설치 후 바로 쓰기 — 트리거 한 마디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나눔고딕"/>
                <a:ea typeface="나눔고딕"/>
              </a:rPr>
              <a:t>07</a:t>
            </a:r>
          </a:p>
        </p:txBody>
      </p:sp>
      <p:pic>
        <p:nvPicPr>
          <p:cNvPr id="6" name="Picture 5" descr="zioinfo_te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" y="1298448"/>
            <a:ext cx="4206240" cy="234766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8640" y="3675887"/>
            <a:ext cx="4206240" cy="4114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ctr">
              <a:spcAft>
                <a:spcPts val="100"/>
              </a:spcAft>
            </a:pPr>
            <a:r>
              <a:rPr sz="1100" b="1">
                <a:solidFill>
                  <a:srgbClr val="142B66"/>
                </a:solidFill>
                <a:latin typeface="나눔고딕"/>
                <a:ea typeface="나눔고딕"/>
              </a:rPr>
              <a:t>zio-harness 6인 파이프라인</a:t>
            </a:r>
          </a:p>
          <a:p>
            <a:pPr algn="ctr">
              <a:spcAft>
                <a:spcPts val="100"/>
              </a:spcAft>
            </a:pPr>
            <a:r>
              <a:rPr sz="1000" b="0">
                <a:solidFill>
                  <a:srgbClr val="555F70"/>
                </a:solidFill>
                <a:latin typeface="나눔고딕"/>
                <a:ea typeface="나눔고딕"/>
              </a:rPr>
              <a:t>analyst→designer→agent→bot→hermes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983480" y="1298448"/>
            <a:ext cx="6656832" cy="2724912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4983480" y="1298448"/>
            <a:ext cx="91440" cy="2724912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Oval 9"/>
          <p:cNvSpPr/>
          <p:nvPr/>
        </p:nvSpPr>
        <p:spPr>
          <a:xfrm>
            <a:off x="5221224" y="1472184"/>
            <a:ext cx="329184" cy="329184"/>
          </a:xfrm>
          <a:prstGeom prst="ellipse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300" b="1">
                <a:solidFill>
                  <a:srgbClr val="FFFFFF"/>
                </a:solidFill>
                <a:latin typeface="나눔고딕"/>
                <a:ea typeface="나눔고딕"/>
              </a:rPr>
              <a:t>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660136" y="1453895"/>
            <a:ext cx="5815584" cy="4114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500" b="1">
                <a:solidFill>
                  <a:srgbClr val="142B66"/>
                </a:solidFill>
                <a:latin typeface="나눔고딕"/>
                <a:ea typeface="나눔고딕"/>
              </a:rPr>
              <a:t>풀스택 개발 (zio-harness 트랙)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294376" y="1901952"/>
            <a:ext cx="6126480" cy="1975104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050" b="1">
                <a:solidFill>
                  <a:srgbClr val="2E9BD6"/>
                </a:solidFill>
                <a:latin typeface="나눔고딕"/>
                <a:ea typeface="나눔고딕"/>
              </a:rPr>
              <a:t>▪ </a:t>
            </a:r>
            <a:r>
              <a:rPr sz="1150" b="0">
                <a:solidFill>
                  <a:srgbClr val="555F70"/>
                </a:solidFill>
                <a:latin typeface="나눔고딕"/>
                <a:ea typeface="나눔고딕"/>
              </a:rPr>
              <a:t>"기능 추가해줘" · "버그 수정해줘" · "코드 분석해줘" — 한 마디로 팀 가동</a:t>
            </a:r>
          </a:p>
          <a:p>
            <a:pPr algn="l">
              <a:spcAft>
                <a:spcPts val="400"/>
              </a:spcAft>
            </a:pPr>
            <a:r>
              <a:rPr sz="1050" b="1">
                <a:solidFill>
                  <a:srgbClr val="2E9BD6"/>
                </a:solidFill>
                <a:latin typeface="나눔고딕"/>
                <a:ea typeface="나눔고딕"/>
              </a:rPr>
              <a:t>▪ </a:t>
            </a:r>
            <a:r>
              <a:rPr sz="1150" b="0">
                <a:solidFill>
                  <a:srgbClr val="555F70"/>
                </a:solidFill>
                <a:latin typeface="나눔고딕"/>
                <a:ea typeface="나눔고딕"/>
              </a:rPr>
              <a:t>"push하고 배포 확인해줘" → hermes가 Gitea push·배포 확인·릴리즈 노트</a:t>
            </a:r>
          </a:p>
          <a:p>
            <a:pPr algn="l">
              <a:spcAft>
                <a:spcPts val="400"/>
              </a:spcAft>
            </a:pPr>
            <a:r>
              <a:rPr sz="1050" b="1">
                <a:solidFill>
                  <a:srgbClr val="2E9BD6"/>
                </a:solidFill>
                <a:latin typeface="나눔고딕"/>
                <a:ea typeface="나눔고딕"/>
              </a:rPr>
              <a:t>▪ </a:t>
            </a:r>
            <a:r>
              <a:rPr sz="1150" b="0">
                <a:solidFill>
                  <a:srgbClr val="555F70"/>
                </a:solidFill>
                <a:latin typeface="나눔고딕"/>
                <a:ea typeface="나눔고딕"/>
              </a:rPr>
              <a:t>"매주 릴리즈 노트 예약해줘" → cron 정기작업 + webhook 알림</a:t>
            </a:r>
          </a:p>
          <a:p>
            <a:pPr algn="l">
              <a:spcAft>
                <a:spcPts val="400"/>
              </a:spcAft>
            </a:pPr>
            <a:r>
              <a:rPr sz="1050" b="1">
                <a:solidFill>
                  <a:srgbClr val="2E9BD6"/>
                </a:solidFill>
                <a:latin typeface="나눔고딕"/>
                <a:ea typeface="나눔고딕"/>
              </a:rPr>
              <a:t>▪ </a:t>
            </a:r>
            <a:r>
              <a:rPr sz="1150" b="0">
                <a:solidFill>
                  <a:srgbClr val="555F70"/>
                </a:solidFill>
                <a:latin typeface="나눔고딕"/>
                <a:ea typeface="나눔고딕"/>
              </a:rPr>
              <a:t>"PROJECT_MAP 업데이트해줘" · Playwright E2E · DB MCP 작업</a:t>
            </a:r>
          </a:p>
          <a:p>
            <a:pPr algn="l">
              <a:spcAft>
                <a:spcPts val="400"/>
              </a:spcAft>
            </a:pPr>
            <a:r>
              <a:rPr sz="1050" b="1">
                <a:solidFill>
                  <a:srgbClr val="2E9BD6"/>
                </a:solidFill>
                <a:latin typeface="나눔고딕"/>
                <a:ea typeface="나눔고딕"/>
              </a:rPr>
              <a:t>▪ </a:t>
            </a:r>
            <a:r>
              <a:rPr sz="1150" b="0">
                <a:solidFill>
                  <a:srgbClr val="555F70"/>
                </a:solidFill>
                <a:latin typeface="나눔고딕"/>
                <a:ea typeface="나눔고딕"/>
              </a:rPr>
              <a:t>파이프라인: 분석 → 디자인(UI 시) → 구현 → 검증(bot PASS 게이트) → 전달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4160520"/>
            <a:ext cx="3616452" cy="210312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548640" y="4160520"/>
            <a:ext cx="91440" cy="210312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786384" y="4334256"/>
            <a:ext cx="329184" cy="329184"/>
          </a:xfrm>
          <a:prstGeom prst="ellipse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300" b="1">
                <a:solidFill>
                  <a:srgbClr val="FFFFFF"/>
                </a:solidFill>
                <a:latin typeface="나눔고딕"/>
                <a:ea typeface="나눔고딕"/>
              </a:rPr>
              <a:t>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25295" y="4315968"/>
            <a:ext cx="2775204" cy="4114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350" b="1">
                <a:solidFill>
                  <a:srgbClr val="142B66"/>
                </a:solidFill>
                <a:latin typeface="나눔고딕"/>
                <a:ea typeface="나눔고딕"/>
              </a:rPr>
              <a:t>하네스 팩토리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59536" y="4764024"/>
            <a:ext cx="3086100" cy="1353312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50" b="1">
                <a:solidFill>
                  <a:srgbClr val="17357F"/>
                </a:solidFill>
                <a:latin typeface="나눔고딕"/>
                <a:ea typeface="나눔고딕"/>
              </a:rPr>
              <a:t>▪ </a:t>
            </a:r>
            <a:r>
              <a:rPr sz="1050" b="0">
                <a:solidFill>
                  <a:srgbClr val="555F70"/>
                </a:solidFill>
                <a:latin typeface="나눔고딕"/>
                <a:ea typeface="나눔고딕"/>
              </a:rPr>
              <a:t>"이 프로젝트용 하네스 구성해줘"</a:t>
            </a:r>
          </a:p>
          <a:p>
            <a:pPr algn="l">
              <a:spcAft>
                <a:spcPts val="400"/>
              </a:spcAft>
            </a:pPr>
            <a:r>
              <a:rPr sz="950" b="1">
                <a:solidFill>
                  <a:srgbClr val="17357F"/>
                </a:solidFill>
                <a:latin typeface="나눔고딕"/>
                <a:ea typeface="나눔고딕"/>
              </a:rPr>
              <a:t>▪ </a:t>
            </a:r>
            <a:r>
              <a:rPr sz="1050" b="0">
                <a:solidFill>
                  <a:srgbClr val="555F70"/>
                </a:solidFill>
                <a:latin typeface="나눔고딕"/>
                <a:ea typeface="나눔고딕"/>
              </a:rPr>
              <a:t>에이전트 팀 + 스킬 + CLAUDE.md 자동 생성</a:t>
            </a:r>
          </a:p>
          <a:p>
            <a:pPr algn="l">
              <a:spcAft>
                <a:spcPts val="400"/>
              </a:spcAft>
            </a:pPr>
            <a:r>
              <a:rPr sz="950" b="1">
                <a:solidFill>
                  <a:srgbClr val="17357F"/>
                </a:solidFill>
                <a:latin typeface="나눔고딕"/>
                <a:ea typeface="나눔고딕"/>
              </a:rPr>
              <a:t>▪ </a:t>
            </a:r>
            <a:r>
              <a:rPr sz="1050" b="0">
                <a:solidFill>
                  <a:srgbClr val="555F70"/>
                </a:solidFill>
                <a:latin typeface="나눔고딕"/>
                <a:ea typeface="나눔고딕"/>
              </a:rPr>
              <a:t>6개 팀 아키텍처 패턴 중 자동 선택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4283964" y="4160520"/>
            <a:ext cx="3616452" cy="210312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4283964" y="4160520"/>
            <a:ext cx="91440" cy="2103120"/>
          </a:xfrm>
          <a:prstGeom prst="rect">
            <a:avLst/>
          </a:prstGeom>
          <a:solidFill>
            <a:srgbClr val="4FB3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Oval 19"/>
          <p:cNvSpPr/>
          <p:nvPr/>
        </p:nvSpPr>
        <p:spPr>
          <a:xfrm>
            <a:off x="4521707" y="4334256"/>
            <a:ext cx="329184" cy="329184"/>
          </a:xfrm>
          <a:prstGeom prst="ellipse">
            <a:avLst/>
          </a:prstGeom>
          <a:solidFill>
            <a:srgbClr val="4FB3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300" b="1">
                <a:solidFill>
                  <a:srgbClr val="FFFFFF"/>
                </a:solidFill>
                <a:latin typeface="나눔고딕"/>
                <a:ea typeface="나눔고딕"/>
              </a:rPr>
              <a:t>▸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60620" y="4315968"/>
            <a:ext cx="2775204" cy="4114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350" b="1">
                <a:solidFill>
                  <a:srgbClr val="142B66"/>
                </a:solidFill>
                <a:latin typeface="나눔고딕"/>
                <a:ea typeface="나눔고딕"/>
              </a:rPr>
              <a:t>제안서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594859" y="4764024"/>
            <a:ext cx="3086100" cy="1353312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50" b="1">
                <a:solidFill>
                  <a:srgbClr val="4FB3E8"/>
                </a:solidFill>
                <a:latin typeface="나눔고딕"/>
                <a:ea typeface="나눔고딕"/>
              </a:rPr>
              <a:t>▪ </a:t>
            </a:r>
            <a:r>
              <a:rPr sz="1050" b="0">
                <a:solidFill>
                  <a:srgbClr val="555F70"/>
                </a:solidFill>
                <a:latin typeface="나눔고딕"/>
                <a:ea typeface="나눔고딕"/>
              </a:rPr>
              <a:t>/zioinfo:proposal ○○사업 제안서</a:t>
            </a:r>
          </a:p>
          <a:p>
            <a:pPr algn="l">
              <a:spcAft>
                <a:spcPts val="400"/>
              </a:spcAft>
            </a:pPr>
            <a:r>
              <a:rPr sz="950" b="1">
                <a:solidFill>
                  <a:srgbClr val="4FB3E8"/>
                </a:solidFill>
                <a:latin typeface="나눔고딕"/>
                <a:ea typeface="나눔고딕"/>
              </a:rPr>
              <a:t>▪ </a:t>
            </a:r>
            <a:r>
              <a:rPr sz="1050" b="0">
                <a:solidFill>
                  <a:srgbClr val="555F70"/>
                </a:solidFill>
                <a:latin typeface="나눔고딕"/>
                <a:ea typeface="나눔고딕"/>
              </a:rPr>
              <a:t>RFP 분석→전략→아키텍처→본문→PPTX→QA</a:t>
            </a:r>
          </a:p>
          <a:p>
            <a:pPr algn="l">
              <a:spcAft>
                <a:spcPts val="400"/>
              </a:spcAft>
            </a:pPr>
            <a:r>
              <a:rPr sz="950" b="1">
                <a:solidFill>
                  <a:srgbClr val="4FB3E8"/>
                </a:solidFill>
                <a:latin typeface="나눔고딕"/>
                <a:ea typeface="나눔고딕"/>
              </a:rPr>
              <a:t>▪ </a:t>
            </a:r>
            <a:r>
              <a:rPr sz="1050" b="0">
                <a:solidFill>
                  <a:srgbClr val="555F70"/>
                </a:solidFill>
                <a:latin typeface="나눔고딕"/>
                <a:ea typeface="나눔고딕"/>
              </a:rPr>
              <a:t>시스템 구축(SI)·유지보수(SM) 제안 주력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019288" y="4160520"/>
            <a:ext cx="3616452" cy="210312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8019288" y="4160520"/>
            <a:ext cx="91440" cy="2103120"/>
          </a:xfrm>
          <a:prstGeom prst="rect">
            <a:avLst/>
          </a:prstGeom>
          <a:solidFill>
            <a:srgbClr val="A7AB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8257031" y="4334256"/>
            <a:ext cx="329184" cy="329184"/>
          </a:xfrm>
          <a:prstGeom prst="ellipse">
            <a:avLst/>
          </a:prstGeom>
          <a:solidFill>
            <a:srgbClr val="A7AB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300" b="1">
                <a:solidFill>
                  <a:srgbClr val="FFFFFF"/>
                </a:solidFill>
                <a:latin typeface="나눔고딕"/>
                <a:ea typeface="나눔고딕"/>
              </a:rPr>
              <a:t>▸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695944" y="4315968"/>
            <a:ext cx="2775204" cy="4114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350" b="1">
                <a:solidFill>
                  <a:srgbClr val="142B66"/>
                </a:solidFill>
                <a:latin typeface="나눔고딕"/>
                <a:ea typeface="나눔고딕"/>
              </a:rPr>
              <a:t>PM·PMO + LLM wiki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330183" y="4764024"/>
            <a:ext cx="3086100" cy="1353312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50" b="1">
                <a:solidFill>
                  <a:srgbClr val="A7ABB0"/>
                </a:solidFill>
                <a:latin typeface="나눔고딕"/>
                <a:ea typeface="나눔고딕"/>
              </a:rPr>
              <a:t>▪ </a:t>
            </a:r>
            <a:r>
              <a:rPr sz="1050" b="0">
                <a:solidFill>
                  <a:srgbClr val="555F70"/>
                </a:solidFill>
                <a:latin typeface="나눔고딕"/>
                <a:ea typeface="나눔고딕"/>
              </a:rPr>
              <a:t>/zioinfo:pmo 프로젝트 계획·주간보고·감리</a:t>
            </a:r>
          </a:p>
          <a:p>
            <a:pPr algn="l">
              <a:spcAft>
                <a:spcPts val="400"/>
              </a:spcAft>
            </a:pPr>
            <a:r>
              <a:rPr sz="950" b="1">
                <a:solidFill>
                  <a:srgbClr val="A7ABB0"/>
                </a:solidFill>
                <a:latin typeface="나눔고딕"/>
                <a:ea typeface="나눔고딕"/>
              </a:rPr>
              <a:t>▪ </a:t>
            </a:r>
            <a:r>
              <a:rPr sz="1050" b="0">
                <a:solidFill>
                  <a:srgbClr val="555F70"/>
                </a:solidFill>
                <a:latin typeface="나눔고딕"/>
                <a:ea typeface="나눔고딕"/>
              </a:rPr>
              <a:t>/zioinfo:wiki → graphify-out/wiki/ 코드 위키</a:t>
            </a:r>
          </a:p>
          <a:p>
            <a:pPr algn="l">
              <a:spcAft>
                <a:spcPts val="400"/>
              </a:spcAft>
            </a:pPr>
            <a:r>
              <a:rPr sz="950" b="1">
                <a:solidFill>
                  <a:srgbClr val="A7ABB0"/>
                </a:solidFill>
                <a:latin typeface="나눔고딕"/>
                <a:ea typeface="나눔고딕"/>
              </a:rPr>
              <a:t>▪ </a:t>
            </a:r>
            <a:r>
              <a:rPr sz="1050" b="0">
                <a:solidFill>
                  <a:srgbClr val="555F70"/>
                </a:solidFill>
                <a:latin typeface="나눔고딕"/>
                <a:ea typeface="나눔고딕"/>
              </a:rPr>
              <a:t>AI 의뢰서(스티치 design.md·젠스파크) 생성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8640" y="6455664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나눔고딕"/>
                <a:ea typeface="나눔고딕"/>
              </a:rPr>
              <a:t>ZIO INFOTECH · ythong 마켓플레이스 사내전용 설치가이드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058400" y="6455664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나눔고딕"/>
                <a:ea typeface="나눔고딕"/>
              </a:rPr>
              <a:t>2026-07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나눔고딕"/>
                <a:ea typeface="나눔고딕"/>
              </a:rPr>
              <a:t>MAINTAIN</a:t>
            </a:r>
          </a:p>
          <a:p>
            <a:pPr algn="l">
              <a:spcAft>
                <a:spcPts val="200"/>
              </a:spcAft>
            </a:pPr>
            <a:r>
              <a:rPr sz="2500" b="1">
                <a:solidFill>
                  <a:srgbClr val="FFFFFF"/>
                </a:solidFill>
                <a:latin typeface="나눔고딕"/>
                <a:ea typeface="나눔고딕"/>
              </a:rPr>
              <a:t>업데이트 · 제거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나눔고딕"/>
                <a:ea typeface="나눔고딕"/>
              </a:rPr>
              <a:t>08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298448"/>
            <a:ext cx="5440680" cy="182880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298448"/>
            <a:ext cx="91440" cy="182880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786384" y="1435607"/>
            <a:ext cx="329184" cy="329184"/>
          </a:xfrm>
          <a:prstGeom prst="ellipse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나눔고딕"/>
                <a:ea typeface="나눔고딕"/>
              </a:rPr>
              <a:t>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25295" y="1417319"/>
            <a:ext cx="4599432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350" b="1">
                <a:solidFill>
                  <a:srgbClr val="142B66"/>
                </a:solidFill>
                <a:latin typeface="나눔고딕"/>
                <a:ea typeface="나눔고딕"/>
              </a:rPr>
              <a:t>업데이트 (마켓플레이스 갱신 후 재설치)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22959" y="1810512"/>
            <a:ext cx="4892040" cy="1170432"/>
          </a:xfrm>
          <a:prstGeom prst="roundRect">
            <a:avLst/>
          </a:prstGeom>
          <a:solidFill>
            <a:srgbClr val="0E225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78992" y="1810512"/>
            <a:ext cx="4434840" cy="1170432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1">
                <a:solidFill>
                  <a:srgbClr val="4FB3E8"/>
                </a:solidFill>
                <a:latin typeface="나눔고딕"/>
                <a:ea typeface="나눔고딕"/>
              </a:rPr>
              <a:t>▸ </a:t>
            </a:r>
            <a:r>
              <a:rPr sz="1250" b="1">
                <a:solidFill>
                  <a:srgbClr val="FFFFFF"/>
                </a:solidFill>
                <a:latin typeface="나눔고딕"/>
                <a:ea typeface="나눔고딕"/>
              </a:rPr>
              <a:t>claude plugin marketplace update ythong</a:t>
            </a:r>
          </a:p>
          <a:p>
            <a:pPr algn="l">
              <a:spcAft>
                <a:spcPts val="300"/>
              </a:spcAft>
            </a:pPr>
            <a:r>
              <a:rPr sz="1250" b="1">
                <a:solidFill>
                  <a:srgbClr val="4FB3E8"/>
                </a:solidFill>
                <a:latin typeface="나눔고딕"/>
                <a:ea typeface="나눔고딕"/>
              </a:rPr>
              <a:t>▸ </a:t>
            </a:r>
            <a:r>
              <a:rPr sz="1250" b="1">
                <a:solidFill>
                  <a:srgbClr val="FFFFFF"/>
                </a:solidFill>
                <a:latin typeface="나눔고딕"/>
                <a:ea typeface="나눔고딕"/>
              </a:rPr>
              <a:t>claude plugin install zioinfo@ythong</a:t>
            </a:r>
          </a:p>
          <a:p>
            <a:pPr algn="l">
              <a:spcAft>
                <a:spcPts val="300"/>
              </a:spcAft>
            </a:pPr>
            <a:r>
              <a:rPr sz="1250" b="1">
                <a:solidFill>
                  <a:srgbClr val="4FB3E8"/>
                </a:solidFill>
                <a:latin typeface="나눔고딕"/>
                <a:ea typeface="나눔고딕"/>
              </a:rPr>
              <a:t>▸ </a:t>
            </a:r>
            <a:r>
              <a:rPr sz="1250" b="1">
                <a:solidFill>
                  <a:srgbClr val="FFFFFF"/>
                </a:solidFill>
                <a:latin typeface="나눔고딕"/>
                <a:ea typeface="나눔고딕"/>
              </a:rPr>
              <a:t>/reload-plugins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199632" y="1298448"/>
            <a:ext cx="5440680" cy="182880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9632" y="1298448"/>
            <a:ext cx="91440" cy="182880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Oval 13"/>
          <p:cNvSpPr/>
          <p:nvPr/>
        </p:nvSpPr>
        <p:spPr>
          <a:xfrm>
            <a:off x="6437376" y="1435607"/>
            <a:ext cx="329184" cy="329184"/>
          </a:xfrm>
          <a:prstGeom prst="ellipse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나눔고딕"/>
                <a:ea typeface="나눔고딕"/>
              </a:rPr>
              <a:t>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76288" y="1417319"/>
            <a:ext cx="4599432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350" b="1">
                <a:solidFill>
                  <a:srgbClr val="142B66"/>
                </a:solidFill>
                <a:latin typeface="나눔고딕"/>
                <a:ea typeface="나눔고딕"/>
              </a:rPr>
              <a:t>제거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473952" y="1810512"/>
            <a:ext cx="4892040" cy="1170432"/>
          </a:xfrm>
          <a:prstGeom prst="roundRect">
            <a:avLst/>
          </a:prstGeom>
          <a:solidFill>
            <a:srgbClr val="0E225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729984" y="1810512"/>
            <a:ext cx="4434840" cy="1170432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1">
                <a:solidFill>
                  <a:srgbClr val="4FB3E8"/>
                </a:solidFill>
                <a:latin typeface="나눔고딕"/>
                <a:ea typeface="나눔고딕"/>
              </a:rPr>
              <a:t>▸ </a:t>
            </a:r>
            <a:r>
              <a:rPr sz="1250" b="1">
                <a:solidFill>
                  <a:srgbClr val="FFFFFF"/>
                </a:solidFill>
                <a:latin typeface="나눔고딕"/>
                <a:ea typeface="나눔고딕"/>
              </a:rPr>
              <a:t>claude plugin uninstall zioinfo@ythong</a:t>
            </a:r>
          </a:p>
          <a:p>
            <a:pPr algn="l">
              <a:spcAft>
                <a:spcPts val="300"/>
              </a:spcAft>
            </a:pPr>
            <a:r>
              <a:rPr sz="1250" b="1">
                <a:solidFill>
                  <a:srgbClr val="4FB3E8"/>
                </a:solidFill>
                <a:latin typeface="나눔고딕"/>
                <a:ea typeface="나눔고딕"/>
              </a:rPr>
              <a:t>▸ </a:t>
            </a:r>
            <a:r>
              <a:rPr sz="1250" b="1">
                <a:solidFill>
                  <a:srgbClr val="FFFFFF"/>
                </a:solidFill>
                <a:latin typeface="나눔고딕"/>
                <a:ea typeface="나눔고딕"/>
              </a:rPr>
              <a:t>claude plugin marketplace remove ythong  (선택)</a:t>
            </a:r>
          </a:p>
        </p:txBody>
      </p:sp>
      <p:sp>
        <p:nvSpPr>
          <p:cNvPr id="18" name="Chevron 17"/>
          <p:cNvSpPr/>
          <p:nvPr/>
        </p:nvSpPr>
        <p:spPr>
          <a:xfrm>
            <a:off x="548640" y="3291840"/>
            <a:ext cx="2718054" cy="502920"/>
          </a:xfrm>
          <a:prstGeom prst="chevron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150" b="1">
                <a:solidFill>
                  <a:srgbClr val="FFFFFF"/>
                </a:solidFill>
                <a:latin typeface="나눔고딕"/>
                <a:ea typeface="나눔고딕"/>
              </a:rPr>
              <a:t>marketplace update</a:t>
            </a:r>
          </a:p>
        </p:txBody>
      </p:sp>
      <p:sp>
        <p:nvSpPr>
          <p:cNvPr id="19" name="Chevron 18"/>
          <p:cNvSpPr/>
          <p:nvPr/>
        </p:nvSpPr>
        <p:spPr>
          <a:xfrm>
            <a:off x="3339846" y="3291840"/>
            <a:ext cx="2718054" cy="502920"/>
          </a:xfrm>
          <a:prstGeom prst="chevron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150" b="1">
                <a:solidFill>
                  <a:srgbClr val="FFFFFF"/>
                </a:solidFill>
                <a:latin typeface="나눔고딕"/>
                <a:ea typeface="나눔고딕"/>
              </a:rPr>
              <a:t>install zioinfo</a:t>
            </a:r>
          </a:p>
        </p:txBody>
      </p:sp>
      <p:sp>
        <p:nvSpPr>
          <p:cNvPr id="20" name="Chevron 19"/>
          <p:cNvSpPr/>
          <p:nvPr/>
        </p:nvSpPr>
        <p:spPr>
          <a:xfrm>
            <a:off x="6131052" y="3291840"/>
            <a:ext cx="2718054" cy="502920"/>
          </a:xfrm>
          <a:prstGeom prst="chevron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150" b="1">
                <a:solidFill>
                  <a:srgbClr val="FFFFFF"/>
                </a:solidFill>
                <a:latin typeface="나눔고딕"/>
                <a:ea typeface="나눔고딕"/>
              </a:rPr>
              <a:t>/reload-plugins</a:t>
            </a:r>
          </a:p>
        </p:txBody>
      </p:sp>
      <p:sp>
        <p:nvSpPr>
          <p:cNvPr id="21" name="Chevron 20"/>
          <p:cNvSpPr/>
          <p:nvPr/>
        </p:nvSpPr>
        <p:spPr>
          <a:xfrm>
            <a:off x="8922258" y="3291840"/>
            <a:ext cx="2718054" cy="502920"/>
          </a:xfrm>
          <a:prstGeom prst="chevron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150" b="1">
                <a:solidFill>
                  <a:srgbClr val="FFFFFF"/>
                </a:solidFill>
                <a:latin typeface="나눔고딕"/>
                <a:ea typeface="나눔고딕"/>
              </a:rPr>
              <a:t>plugin list 확인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8640" y="3977639"/>
            <a:ext cx="5440680" cy="228600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548640" y="3977639"/>
            <a:ext cx="91440" cy="228600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786384" y="4151376"/>
            <a:ext cx="329184" cy="329184"/>
          </a:xfrm>
          <a:prstGeom prst="ellipse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300" b="1">
                <a:solidFill>
                  <a:srgbClr val="FFFFFF"/>
                </a:solidFill>
                <a:latin typeface="나눔고딕"/>
                <a:ea typeface="나눔고딕"/>
              </a:rPr>
              <a:t>✓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225295" y="4133087"/>
            <a:ext cx="4599432" cy="4114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400" b="1">
                <a:solidFill>
                  <a:srgbClr val="142B66"/>
                </a:solidFill>
                <a:latin typeface="나눔고딕"/>
                <a:ea typeface="나눔고딕"/>
              </a:rPr>
              <a:t>버전 정책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59536" y="4581144"/>
            <a:ext cx="4910328" cy="1536192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050" b="1">
                <a:solidFill>
                  <a:srgbClr val="2E9BD6"/>
                </a:solidFill>
                <a:latin typeface="나눔고딕"/>
                <a:ea typeface="나눔고딕"/>
              </a:rPr>
              <a:t>▪ </a:t>
            </a:r>
            <a:r>
              <a:rPr sz="1150" b="0">
                <a:solidFill>
                  <a:srgbClr val="555F70"/>
                </a:solidFill>
                <a:latin typeface="나눔고딕"/>
                <a:ea typeface="나눔고딕"/>
              </a:rPr>
              <a:t>plugins/zioinfo/.claude-plugin/plugin.json 이 버전 진실원천</a:t>
            </a:r>
          </a:p>
          <a:p>
            <a:pPr algn="l">
              <a:spcAft>
                <a:spcPts val="400"/>
              </a:spcAft>
            </a:pPr>
            <a:r>
              <a:rPr sz="1050" b="1">
                <a:solidFill>
                  <a:srgbClr val="2E9BD6"/>
                </a:solidFill>
                <a:latin typeface="나눔고딕"/>
                <a:ea typeface="나눔고딕"/>
              </a:rPr>
              <a:t>▪ </a:t>
            </a:r>
            <a:r>
              <a:rPr sz="1150" b="0">
                <a:solidFill>
                  <a:srgbClr val="555F70"/>
                </a:solidFill>
                <a:latin typeface="나눔고딕"/>
                <a:ea typeface="나눔고딕"/>
              </a:rPr>
              <a:t>Semantic Versioning — 현재 v2.1.0 (hermes 4대 특징)</a:t>
            </a:r>
          </a:p>
          <a:p>
            <a:pPr algn="l">
              <a:spcAft>
                <a:spcPts val="400"/>
              </a:spcAft>
            </a:pPr>
            <a:r>
              <a:rPr sz="1050" b="1">
                <a:solidFill>
                  <a:srgbClr val="2E9BD6"/>
                </a:solidFill>
                <a:latin typeface="나눔고딕"/>
                <a:ea typeface="나눔고딕"/>
              </a:rPr>
              <a:t>▪ </a:t>
            </a:r>
            <a:r>
              <a:rPr sz="1150" b="0">
                <a:solidFill>
                  <a:srgbClr val="555F70"/>
                </a:solidFill>
                <a:latin typeface="나눔고딕"/>
                <a:ea typeface="나눔고딕"/>
              </a:rPr>
              <a:t>marketplace.json 버전은 plugin.json과 동기 유지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199632" y="3977639"/>
            <a:ext cx="5440680" cy="228600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6199632" y="3977639"/>
            <a:ext cx="91440" cy="228600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Oval 28"/>
          <p:cNvSpPr/>
          <p:nvPr/>
        </p:nvSpPr>
        <p:spPr>
          <a:xfrm>
            <a:off x="6437376" y="4151376"/>
            <a:ext cx="329184" cy="329184"/>
          </a:xfrm>
          <a:prstGeom prst="ellipse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300" b="1">
                <a:solidFill>
                  <a:srgbClr val="FFFFFF"/>
                </a:solidFill>
                <a:latin typeface="나눔고딕"/>
                <a:ea typeface="나눔고딕"/>
              </a:rPr>
              <a:t>▸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876288" y="4133087"/>
            <a:ext cx="4599432" cy="4114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400" b="1">
                <a:solidFill>
                  <a:srgbClr val="142B66"/>
                </a:solidFill>
                <a:latin typeface="나눔고딕"/>
                <a:ea typeface="나눔고딕"/>
              </a:rPr>
              <a:t>변경 이력 · 문의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10528" y="4581144"/>
            <a:ext cx="4910328" cy="1536192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050" b="1">
                <a:solidFill>
                  <a:srgbClr val="17357F"/>
                </a:solidFill>
                <a:latin typeface="나눔고딕"/>
                <a:ea typeface="나눔고딕"/>
              </a:rPr>
              <a:t>▪ </a:t>
            </a:r>
            <a:r>
              <a:rPr sz="1150" b="0">
                <a:solidFill>
                  <a:srgbClr val="555F70"/>
                </a:solidFill>
                <a:latin typeface="나눔고딕"/>
                <a:ea typeface="나눔고딕"/>
              </a:rPr>
              <a:t>변경 이력: 저장소 CLAUDE.md 하네스 섹션 참조</a:t>
            </a:r>
          </a:p>
          <a:p>
            <a:pPr algn="l">
              <a:spcAft>
                <a:spcPts val="400"/>
              </a:spcAft>
            </a:pPr>
            <a:r>
              <a:rPr sz="1050" b="1">
                <a:solidFill>
                  <a:srgbClr val="17357F"/>
                </a:solidFill>
                <a:latin typeface="나눔고딕"/>
                <a:ea typeface="나눔고딕"/>
              </a:rPr>
              <a:t>▪ </a:t>
            </a:r>
            <a:r>
              <a:rPr sz="1150" b="0">
                <a:solidFill>
                  <a:srgbClr val="555F70"/>
                </a:solidFill>
                <a:latin typeface="나눔고딕"/>
                <a:ea typeface="나눔고딕"/>
              </a:rPr>
              <a:t>카탈로그: docs/plugins.md</a:t>
            </a:r>
          </a:p>
          <a:p>
            <a:pPr algn="l">
              <a:spcAft>
                <a:spcPts val="400"/>
              </a:spcAft>
            </a:pPr>
            <a:r>
              <a:rPr sz="1050" b="1">
                <a:solidFill>
                  <a:srgbClr val="17357F"/>
                </a:solidFill>
                <a:latin typeface="나눔고딕"/>
                <a:ea typeface="나눔고딕"/>
              </a:rPr>
              <a:t>▪ </a:t>
            </a:r>
            <a:r>
              <a:rPr sz="1150" b="0">
                <a:solidFill>
                  <a:srgbClr val="555F70"/>
                </a:solidFill>
                <a:latin typeface="나눔고딕"/>
                <a:ea typeface="나눔고딕"/>
              </a:rPr>
              <a:t>설치 문서: plugins/zioinfo/docs/INSTALL.md</a:t>
            </a:r>
          </a:p>
          <a:p>
            <a:pPr algn="l">
              <a:spcAft>
                <a:spcPts val="400"/>
              </a:spcAft>
            </a:pPr>
            <a:r>
              <a:rPr sz="1050" b="1">
                <a:solidFill>
                  <a:srgbClr val="17357F"/>
                </a:solidFill>
                <a:latin typeface="나눔고딕"/>
                <a:ea typeface="나눔고딕"/>
              </a:rPr>
              <a:t>▪ </a:t>
            </a:r>
            <a:r>
              <a:rPr sz="1150" b="0">
                <a:solidFill>
                  <a:srgbClr val="555F70"/>
                </a:solidFill>
                <a:latin typeface="나눔고딕"/>
                <a:ea typeface="나눔고딕"/>
              </a:rPr>
              <a:t>문의: ZIO INFOTECH 인프라팀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48640" y="6455664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나눔고딕"/>
                <a:ea typeface="나눔고딕"/>
              </a:rPr>
              <a:t>ZIO INFOTECH · ythong 마켓플레이스 사내전용 설치가이드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058400" y="6455664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나눔고딕"/>
                <a:ea typeface="나눔고딕"/>
              </a:rPr>
              <a:t>2026-07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나눔고딕"/>
                <a:ea typeface="나눔고딕"/>
              </a:rPr>
              <a:t>FAQ</a:t>
            </a:r>
          </a:p>
          <a:p>
            <a:pPr algn="l">
              <a:spcAft>
                <a:spcPts val="200"/>
              </a:spcAft>
            </a:pPr>
            <a:r>
              <a:rPr sz="2500" b="1">
                <a:solidFill>
                  <a:srgbClr val="FFFFFF"/>
                </a:solidFill>
                <a:latin typeface="나눔고딕"/>
                <a:ea typeface="나눔고딕"/>
              </a:rPr>
              <a:t>트러블슈팅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나눔고딕"/>
                <a:ea typeface="나눔고딕"/>
              </a:rPr>
              <a:t>09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298448"/>
            <a:ext cx="11091672" cy="45720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94944" y="1298448"/>
            <a:ext cx="3758183" cy="45720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1">
                <a:solidFill>
                  <a:srgbClr val="FFFFFF"/>
                </a:solidFill>
                <a:latin typeface="나눔고딕"/>
                <a:ea typeface="나눔고딕"/>
              </a:rPr>
              <a:t>증상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72583" y="1298448"/>
            <a:ext cx="6894576" cy="45720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1">
                <a:solidFill>
                  <a:srgbClr val="FFFFFF"/>
                </a:solidFill>
                <a:latin typeface="나눔고딕"/>
                <a:ea typeface="나눔고딕"/>
              </a:rPr>
              <a:t>원인 · 조치</a:t>
            </a:r>
          </a:p>
        </p:txBody>
      </p:sp>
      <p:sp>
        <p:nvSpPr>
          <p:cNvPr id="9" name="Rectangle 8"/>
          <p:cNvSpPr/>
          <p:nvPr/>
        </p:nvSpPr>
        <p:spPr>
          <a:xfrm>
            <a:off x="548640" y="1755648"/>
            <a:ext cx="11091672" cy="749808"/>
          </a:xfrm>
          <a:prstGeom prst="rect">
            <a:avLst/>
          </a:prstGeom>
          <a:solidFill>
            <a:srgbClr val="FFFFFF"/>
          </a:solidFill>
          <a:ln w="6350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94944" y="1755648"/>
            <a:ext cx="3739896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150" b="1">
                <a:solidFill>
                  <a:srgbClr val="17357F"/>
                </a:solidFill>
                <a:latin typeface="나눔고딕"/>
                <a:ea typeface="나눔고딕"/>
              </a:rPr>
              <a:t>      plugin not found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72583" y="1755648"/>
            <a:ext cx="6876288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100" b="1">
                <a:solidFill>
                  <a:srgbClr val="2E9BD6"/>
                </a:solidFill>
                <a:latin typeface="나눔고딕"/>
                <a:ea typeface="나눔고딕"/>
              </a:rPr>
              <a:t>→ </a:t>
            </a:r>
            <a:r>
              <a:rPr sz="1100" b="0">
                <a:solidFill>
                  <a:srgbClr val="555F70"/>
                </a:solidFill>
                <a:latin typeface="나눔고딕"/>
                <a:ea typeface="나눔고딕"/>
              </a:rPr>
              <a:t>마켓플레이스 add 여부 확인 → /plugin marketplace add ... (.git 포함)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526279" y="1755648"/>
            <a:ext cx="12801" cy="749808"/>
          </a:xfrm>
          <a:prstGeom prst="rect">
            <a:avLst/>
          </a:prstGeom>
          <a:solidFill>
            <a:srgbClr val="D5E2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Oval 12"/>
          <p:cNvSpPr/>
          <p:nvPr/>
        </p:nvSpPr>
        <p:spPr>
          <a:xfrm>
            <a:off x="676656" y="1993391"/>
            <a:ext cx="274320" cy="274320"/>
          </a:xfrm>
          <a:prstGeom prst="ellipse">
            <a:avLst/>
          </a:prstGeom>
          <a:solidFill>
            <a:srgbClr val="E89A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000" b="1">
                <a:solidFill>
                  <a:srgbClr val="FFFFFF"/>
                </a:solidFill>
                <a:latin typeface="나눔고딕"/>
                <a:ea typeface="나눔고딕"/>
              </a:rPr>
              <a:t>!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48640" y="2505456"/>
            <a:ext cx="11091672" cy="749808"/>
          </a:xfrm>
          <a:prstGeom prst="rect">
            <a:avLst/>
          </a:prstGeom>
          <a:solidFill>
            <a:srgbClr val="EEF4FB"/>
          </a:solidFill>
          <a:ln w="6350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94944" y="2505456"/>
            <a:ext cx="3739896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150" b="1">
                <a:solidFill>
                  <a:srgbClr val="17357F"/>
                </a:solidFill>
                <a:latin typeface="나눔고딕"/>
                <a:ea typeface="나눔고딕"/>
              </a:rPr>
              <a:t>      expected object, received string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72583" y="2505456"/>
            <a:ext cx="6876288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100" b="1">
                <a:solidFill>
                  <a:srgbClr val="2E9BD6"/>
                </a:solidFill>
                <a:latin typeface="나눔고딕"/>
                <a:ea typeface="나눔고딕"/>
              </a:rPr>
              <a:t>→ </a:t>
            </a:r>
            <a:r>
              <a:rPr sz="1100" b="0">
                <a:solidFill>
                  <a:srgbClr val="555F70"/>
                </a:solidFill>
                <a:latin typeface="나눔고딕"/>
                <a:ea typeface="나눔고딕"/>
              </a:rPr>
              <a:t>비-GitHub git URL에 .git 누락 — URL 끝에 .git 붙여 재시도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526279" y="2505456"/>
            <a:ext cx="12801" cy="749808"/>
          </a:xfrm>
          <a:prstGeom prst="rect">
            <a:avLst/>
          </a:prstGeom>
          <a:solidFill>
            <a:srgbClr val="D5E2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676656" y="2743200"/>
            <a:ext cx="274320" cy="274320"/>
          </a:xfrm>
          <a:prstGeom prst="ellipse">
            <a:avLst/>
          </a:prstGeom>
          <a:solidFill>
            <a:srgbClr val="E89A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000" b="1">
                <a:solidFill>
                  <a:srgbClr val="FFFFFF"/>
                </a:solidFill>
                <a:latin typeface="나눔고딕"/>
                <a:ea typeface="나눔고딕"/>
              </a:rPr>
              <a:t>!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48640" y="3255263"/>
            <a:ext cx="11091672" cy="749808"/>
          </a:xfrm>
          <a:prstGeom prst="rect">
            <a:avLst/>
          </a:prstGeom>
          <a:solidFill>
            <a:srgbClr val="FFFFFF"/>
          </a:solidFill>
          <a:ln w="6350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94944" y="3255263"/>
            <a:ext cx="3739896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150" b="1">
                <a:solidFill>
                  <a:srgbClr val="17357F"/>
                </a:solidFill>
                <a:latin typeface="나눔고딕"/>
                <a:ea typeface="나눔고딕"/>
              </a:rPr>
              <a:t>      invalid manifest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672583" y="3255263"/>
            <a:ext cx="6876288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100" b="1">
                <a:solidFill>
                  <a:srgbClr val="2E9BD6"/>
                </a:solidFill>
                <a:latin typeface="나눔고딕"/>
                <a:ea typeface="나눔고딕"/>
              </a:rPr>
              <a:t>→ </a:t>
            </a:r>
            <a:r>
              <a:rPr sz="1100" b="0">
                <a:solidFill>
                  <a:srgbClr val="555F70"/>
                </a:solidFill>
                <a:latin typeface="나눔고딕"/>
                <a:ea typeface="나눔고딕"/>
              </a:rPr>
              <a:t>plugins/zioinfo/.claude-plugin/plugin.json 존재·JSON 유효성 확인 (BOM 없는 UTF-8)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526279" y="3255263"/>
            <a:ext cx="12801" cy="749808"/>
          </a:xfrm>
          <a:prstGeom prst="rect">
            <a:avLst/>
          </a:prstGeom>
          <a:solidFill>
            <a:srgbClr val="D5E2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676656" y="3493007"/>
            <a:ext cx="274320" cy="274320"/>
          </a:xfrm>
          <a:prstGeom prst="ellipse">
            <a:avLst/>
          </a:prstGeom>
          <a:solidFill>
            <a:srgbClr val="E89A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000" b="1">
                <a:solidFill>
                  <a:srgbClr val="FFFFFF"/>
                </a:solidFill>
                <a:latin typeface="나눔고딕"/>
                <a:ea typeface="나눔고딕"/>
              </a:rPr>
              <a:t>!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48640" y="4005072"/>
            <a:ext cx="11091672" cy="749808"/>
          </a:xfrm>
          <a:prstGeom prst="rect">
            <a:avLst/>
          </a:prstGeom>
          <a:solidFill>
            <a:srgbClr val="EEF4FB"/>
          </a:solidFill>
          <a:ln w="6350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94944" y="4005072"/>
            <a:ext cx="3739896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150" b="1">
                <a:solidFill>
                  <a:srgbClr val="17357F"/>
                </a:solidFill>
                <a:latin typeface="나눔고딕"/>
                <a:ea typeface="나눔고딕"/>
              </a:rPr>
              <a:t>      설치했는데 커맨드가 안 보임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672583" y="4005072"/>
            <a:ext cx="6876288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100" b="1">
                <a:solidFill>
                  <a:srgbClr val="2E9BD6"/>
                </a:solidFill>
                <a:latin typeface="나눔고딕"/>
                <a:ea typeface="나눔고딕"/>
              </a:rPr>
              <a:t>→ </a:t>
            </a:r>
            <a:r>
              <a:rPr sz="1100" b="0">
                <a:solidFill>
                  <a:srgbClr val="555F70"/>
                </a:solidFill>
                <a:latin typeface="나눔고딕"/>
                <a:ea typeface="나눔고딕"/>
              </a:rPr>
              <a:t>/reload-plugins 실행 또는 세션 재시작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526279" y="4005072"/>
            <a:ext cx="12801" cy="749808"/>
          </a:xfrm>
          <a:prstGeom prst="rect">
            <a:avLst/>
          </a:prstGeom>
          <a:solidFill>
            <a:srgbClr val="D5E2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676656" y="4242816"/>
            <a:ext cx="274320" cy="274320"/>
          </a:xfrm>
          <a:prstGeom prst="ellipse">
            <a:avLst/>
          </a:prstGeom>
          <a:solidFill>
            <a:srgbClr val="E89A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000" b="1">
                <a:solidFill>
                  <a:srgbClr val="FFFFFF"/>
                </a:solidFill>
                <a:latin typeface="나눔고딕"/>
                <a:ea typeface="나눔고딕"/>
              </a:rPr>
              <a:t>!</a:t>
            </a:r>
          </a:p>
        </p:txBody>
      </p:sp>
      <p:sp>
        <p:nvSpPr>
          <p:cNvPr id="29" name="Rectangle 28"/>
          <p:cNvSpPr/>
          <p:nvPr/>
        </p:nvSpPr>
        <p:spPr>
          <a:xfrm>
            <a:off x="548640" y="4754880"/>
            <a:ext cx="11091672" cy="749808"/>
          </a:xfrm>
          <a:prstGeom prst="rect">
            <a:avLst/>
          </a:prstGeom>
          <a:solidFill>
            <a:srgbClr val="FFFFFF"/>
          </a:solidFill>
          <a:ln w="6350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94944" y="4754880"/>
            <a:ext cx="3739896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150" b="1">
                <a:solidFill>
                  <a:srgbClr val="17357F"/>
                </a:solidFill>
                <a:latin typeface="나눔고딕"/>
                <a:ea typeface="나눔고딕"/>
              </a:rPr>
              <a:t>      스킬이 트리거되지 않음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672583" y="4754880"/>
            <a:ext cx="6876288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100" b="1">
                <a:solidFill>
                  <a:srgbClr val="2E9BD6"/>
                </a:solidFill>
                <a:latin typeface="나눔고딕"/>
                <a:ea typeface="나눔고딕"/>
              </a:rPr>
              <a:t>→ </a:t>
            </a:r>
            <a:r>
              <a:rPr sz="1100" b="0">
                <a:solidFill>
                  <a:srgbClr val="555F70"/>
                </a:solidFill>
                <a:latin typeface="나눔고딕"/>
                <a:ea typeface="나눔고딕"/>
              </a:rPr>
              <a:t>명시적 표현 사용("제안서 작성", "프로젝트 계획") 또는 /zioinfo:proposal·pmo 직접 호출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526279" y="4754880"/>
            <a:ext cx="12801" cy="749808"/>
          </a:xfrm>
          <a:prstGeom prst="rect">
            <a:avLst/>
          </a:prstGeom>
          <a:solidFill>
            <a:srgbClr val="D5E2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Oval 32"/>
          <p:cNvSpPr/>
          <p:nvPr/>
        </p:nvSpPr>
        <p:spPr>
          <a:xfrm>
            <a:off x="676656" y="4992624"/>
            <a:ext cx="274320" cy="274320"/>
          </a:xfrm>
          <a:prstGeom prst="ellipse">
            <a:avLst/>
          </a:prstGeom>
          <a:solidFill>
            <a:srgbClr val="E89A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000" b="1">
                <a:solidFill>
                  <a:srgbClr val="FFFFFF"/>
                </a:solidFill>
                <a:latin typeface="나눔고딕"/>
                <a:ea typeface="나눔고딕"/>
              </a:rPr>
              <a:t>!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48640" y="5504688"/>
            <a:ext cx="11091672" cy="749808"/>
          </a:xfrm>
          <a:prstGeom prst="rect">
            <a:avLst/>
          </a:prstGeom>
          <a:solidFill>
            <a:srgbClr val="EEF4FB"/>
          </a:solidFill>
          <a:ln w="6350">
            <a:solidFill>
              <a:srgbClr val="D5E2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694944" y="5504688"/>
            <a:ext cx="3739896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150" b="1">
                <a:solidFill>
                  <a:srgbClr val="17357F"/>
                </a:solidFill>
                <a:latin typeface="나눔고딕"/>
                <a:ea typeface="나눔고딕"/>
              </a:rPr>
              <a:t>      팀 모드가 동작 안 함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672583" y="5504688"/>
            <a:ext cx="6876288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100" b="1">
                <a:solidFill>
                  <a:srgbClr val="2E9BD6"/>
                </a:solidFill>
                <a:latin typeface="나눔고딕"/>
                <a:ea typeface="나눔고딕"/>
              </a:rPr>
              <a:t>→ </a:t>
            </a:r>
            <a:r>
              <a:rPr sz="1100" b="0">
                <a:solidFill>
                  <a:srgbClr val="555F70"/>
                </a:solidFill>
                <a:latin typeface="나눔고딕"/>
                <a:ea typeface="나눔고딕"/>
              </a:rPr>
              <a:t>CLAUDE_CODE_EXPERIMENTAL_AGENT_TEAMS=1 환경변수 확인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526279" y="5504688"/>
            <a:ext cx="12801" cy="749808"/>
          </a:xfrm>
          <a:prstGeom prst="rect">
            <a:avLst/>
          </a:prstGeom>
          <a:solidFill>
            <a:srgbClr val="D5E2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Oval 37"/>
          <p:cNvSpPr/>
          <p:nvPr/>
        </p:nvSpPr>
        <p:spPr>
          <a:xfrm>
            <a:off x="676656" y="5742432"/>
            <a:ext cx="274320" cy="274320"/>
          </a:xfrm>
          <a:prstGeom prst="ellipse">
            <a:avLst/>
          </a:prstGeom>
          <a:solidFill>
            <a:srgbClr val="E89A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" rIns="27432" tIns="0" bIns="0"/>
          <a:lstStyle/>
          <a:p>
            <a:pPr algn="ctr"/>
            <a:r>
              <a:rPr sz="1000" b="1">
                <a:solidFill>
                  <a:srgbClr val="FFFFFF"/>
                </a:solidFill>
                <a:latin typeface="나눔고딕"/>
                <a:ea typeface="나눔고딕"/>
              </a:rPr>
              <a:t>!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48640" y="6455664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나눔고딕"/>
                <a:ea typeface="나눔고딕"/>
              </a:rPr>
              <a:t>ZIO INFOTECH · ythong 마켓플레이스 사내전용 설치가이드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058400" y="6455664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나눔고딕"/>
                <a:ea typeface="나눔고딕"/>
              </a:rPr>
              <a:t>2026-07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