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394960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371600"/>
            <a:ext cx="105156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4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GUARDiA · GUARDiA 간판 (e-SignBoard / ESB)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1920240"/>
            <a:ext cx="10515600" cy="1463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1000"/>
              </a:spcAft>
            </a:pPr>
            <a:r>
              <a:rPr sz="44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아키텍처 설계서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500" b="0">
                <a:solidFill>
                  <a:srgbClr val="BFD4F0"/>
                </a:solidFill>
                <a:latin typeface="Pretendard"/>
                <a:ea typeface="Pretendard"/>
                <a:cs typeface="Pretendard"/>
              </a:rPr>
              <a:t>전자간판시스템(e-SignBoard) 중앙관제 — GUARDiA ESN(ESL Smart Network) 응용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4206240"/>
            <a:ext cx="1330452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822960" y="4261104"/>
            <a:ext cx="1330452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전자간판 중앙관제</a:t>
            </a:r>
          </a:p>
        </p:txBody>
      </p:sp>
      <p:sp>
        <p:nvSpPr>
          <p:cNvPr id="8" name="Rectangle 7"/>
          <p:cNvSpPr/>
          <p:nvPr/>
        </p:nvSpPr>
        <p:spPr>
          <a:xfrm>
            <a:off x="2299716" y="4206240"/>
            <a:ext cx="1014984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2299716" y="4261104"/>
            <a:ext cx="1014984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ESN 파생</a:t>
            </a:r>
          </a:p>
        </p:txBody>
      </p:sp>
      <p:sp>
        <p:nvSpPr>
          <p:cNvPr id="10" name="Rectangle 9"/>
          <p:cNvSpPr/>
          <p:nvPr/>
        </p:nvSpPr>
        <p:spPr>
          <a:xfrm>
            <a:off x="3461004" y="4206240"/>
            <a:ext cx="1014984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3461004" y="4261104"/>
            <a:ext cx="1014984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템플릿 배포</a:t>
            </a:r>
          </a:p>
        </p:txBody>
      </p:sp>
      <p:sp>
        <p:nvSpPr>
          <p:cNvPr id="12" name="Rectangle 11"/>
          <p:cNvSpPr/>
          <p:nvPr/>
        </p:nvSpPr>
        <p:spPr>
          <a:xfrm>
            <a:off x="4622292" y="4206240"/>
            <a:ext cx="699516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4622292" y="4261104"/>
            <a:ext cx="699516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펌웨어</a:t>
            </a:r>
          </a:p>
        </p:txBody>
      </p:sp>
      <p:sp>
        <p:nvSpPr>
          <p:cNvPr id="14" name="Rectangle 13"/>
          <p:cNvSpPr/>
          <p:nvPr/>
        </p:nvSpPr>
        <p:spPr>
          <a:xfrm>
            <a:off x="5468112" y="4206240"/>
            <a:ext cx="1120140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5468112" y="4261104"/>
            <a:ext cx="112014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WISE AI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22960" y="5669280"/>
            <a:ext cx="10515600" cy="5486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200" b="0">
                <a:solidFill>
                  <a:srgbClr val="BFD4F0"/>
                </a:solidFill>
                <a:latin typeface="Pretendard"/>
                <a:ea typeface="Pretendard"/>
                <a:cs typeface="Pretendard"/>
              </a:rPr>
              <a:t>guardia-signage v1.0 · 2026-07-04 · 지오정보기술(ZIOINFO) · 포트 8019 · DB signage_db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DEPLOY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배포 아키텍처 (CI/CD)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10 / 10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100584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guardia-signage — 아키텍처 설계서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5074920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507492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4892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자동배포 파이프라인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workspace → repos 동기화·커밋 → Gitea push(번들 경유)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Gitea webhook(push·main) → deploy_server(9999)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git pull → 빌드 → systemd restart → health check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5074920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507492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4892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서버 구성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systemd 서비스 guardia-signage(포트 8019) · 단일 실행 JAR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PostgreSQL signage_db · Ollama(11434) · 중앙 RAG(8020)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외부 노출: HTTPS 리버스 프록시 경유(포트 직접 개방 금지)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02920" y="6199632"/>
            <a:ext cx="11155680" cy="320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00" b="1">
                <a:solidFill>
                  <a:srgbClr val="0B2A5C"/>
                </a:solidFill>
                <a:latin typeface="Pretendard"/>
                <a:ea typeface="Pretendard"/>
                <a:cs typeface="Pretendard"/>
              </a:rPr>
              <a:t>★ 시크릿(AI키·DB자격증명)은 서버 env에서만 로드 — 코드/커밋/로그 기록 금지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OVERVIEW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플랫폼 개요와 설계 목표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02 / 10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100584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guardia-signage — 아키텍처 설계서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무엇인가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e-Paper/플렉서블 간판 패널을 중앙에서 원격 콘텐츠 변경·관제(HQ↔게이트웨이↔간판 태그)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간판 이미지 에디터·템플릿(Template/Font/Image) 일괄배포·펌웨어(eESB/GW/Tag) 중앙배포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매장코드별 사용자계정 중앙관리·일일 백업/복구·모니터링·광고 스케줄 + 모바일 이미지 전송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핵심 설계 원칙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GUARDiA 표준 프레임워크(UIMS 기준) 준수 — 단일 jar·공통 업무모듈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온프레미스 우선 — 외부 API 0(Anthropic 단일 예외)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RBAC + 감사 추적 — 전 관리 행위 audit_log 기록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AI 답변은 근거 기반 — 근거 부족 시 보류(환각 차단)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주요 도메인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관제: 테넌트·리전·매장그룹·매장·게이트웨이·간판패널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콘텐츠: 템플릿그룹/템플릿·간판이미지·배포·업데이트큐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운영: POS변환·알람·펌웨어·작업이력·백업·상품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연계 시스템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GUARDiA ESN 파생 · ITSM 연계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중앙 RAG(8020)·Ollama(11434)·ITSM(9001)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간판정보 CSV→zip+md5→REST 30초 폴링 배포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ARCHITECTURE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전체 아키텍처 — 계층 구조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03 / 10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100584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guardia-signage — 아키텍처 설계서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43687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43687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2539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① 프론트엔드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React 19 + Vite + TS 관리자 웹(SPA) + 모바일앱(Expo)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빌드 산출물은 backend static에 번들 → 단일 jar 서빙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역할별 메뉴 가드 · 반응형 레이아웃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43687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43687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2539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② API/서비스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Spring Boot 3.5 · com.zioinfo.signage · 포트 8019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controller → service → mapper 계층 · REST/JSON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JWT 인증 필터 · RBAC · 공통 예외/감사 AOP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781044"/>
            <a:ext cx="5492343" cy="243687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781044"/>
            <a:ext cx="40640" cy="243687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872484"/>
            <a:ext cx="5218023" cy="22539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③ 데이터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PostgreSQL signage_db · MyBatis 매퍼 · Hikari(max 3)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schema.sql 멱등(IF NOT EXISTS · ON CONFLICT · mode=always)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tb_uiws_* 공통 + signage_* 도메인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781044"/>
            <a:ext cx="5492343" cy="243687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781044"/>
            <a:ext cx="40640" cy="243687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872484"/>
            <a:ext cx="5218023" cy="22539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④ AI/연계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AiTextRouter(Claude→Ollama) · 중앙 RAG(8020)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Ollama(11434) 온프레미스 생성/임베딩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ITSM(9001) 등 GUARDiA 솔루션 연계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02920" y="6199632"/>
            <a:ext cx="11155680" cy="320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00" b="1">
                <a:solidFill>
                  <a:srgbClr val="0B2A5C"/>
                </a:solidFill>
                <a:latin typeface="Pretendard"/>
                <a:ea typeface="Pretendard"/>
                <a:cs typeface="Pretendard"/>
              </a:rPr>
              <a:t>★ 근거: 사업계획서(e-SignBoard) + ESL RESTful Interface — 게이트웨이 폴링(30초) 기반 무중단 배포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STACK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기술 스택 (GUARDiA 표준 프레임워크 — UIMS 기준)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04 / 10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100584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guardia-signage — 아키텍처 설계서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502920" y="1188720"/>
          <a:ext cx="11183112" cy="23408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3852"/>
                <a:gridCol w="5591556"/>
                <a:gridCol w="3727704"/>
              </a:tblGrid>
              <a:tr h="292608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계층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기술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비고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</a:tr>
              <a:tr h="292608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Frontend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React 19 + Vite + TypeScript + Tailwind + Recharts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빌드 산출물 backend static 번들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292608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Backend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Spring Boot 3.5 · Java 17 · com.zioinfo.signage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단일 실행 JAR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292608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ORM / DB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MyBatis(@MapperScan annotationClass=Mapper.class) · PostgreSQL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DB signage_db · Hikari max 3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292608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인증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JWT + RBAC + 2차 인증 OTP(TOTP RFC6238) + 로그인 실패 잠금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admin 비번 env 주입(암호화)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292608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AI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AiTextRouter(Claude → Ollama 폴백) · 중앙 RAG(8020)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온프레미스 우선 · 외부 API 0(anthropic 예외)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292608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공통 업무모듈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worklog·schedule·message·stats·system (UIWS 이식)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tb_uiws_* 스키마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292608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배포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workspace → repos → Gitea webhook → deploy_server → systemd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단일 jar 무중단 재기동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502920" y="6236208"/>
            <a:ext cx="11155680" cy="320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00" b="1">
                <a:solidFill>
                  <a:srgbClr val="0B2A5C"/>
                </a:solidFill>
                <a:latin typeface="Pretendard"/>
                <a:ea typeface="Pretendard"/>
                <a:cs typeface="Pretendard"/>
              </a:rPr>
              <a:t>★ 표준 명세 단일 출처: workspace/_framework/GUARDIA_STANDARD_FRAMEWORK.md (신규 솔루션 준수)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MODULES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모듈 구조 (도메인 패키지)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05 / 10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100584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guardia-signage — 아키텍처 설계서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관제 계층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테넌트·리전·매장그룹·매장(tenant·region·store_group·store)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게이트웨이(gateway, Gen1/2/2+)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간판패널(signboard, ESB 태그)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콘텐츠·배포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템플릿그룹·템플릿(template_group·template)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간판이미지·배포(sign_image·sign_deploy)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업데이트 큐(update_queue)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운영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POS 변환(pos_cvt)·상품(product)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알람(alarm)·펌웨어(firmware)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작업이력(work_history)·백업(backup)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공통/AI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매장코드별 사용자(user)·RBAC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AI(AiTextRouter·근거 질의)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감사·시스템설정(admin)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DATA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데이터 모델 (핵심 테이블)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06 / 10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100584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guardia-signage — 아키텍처 설계서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502920" y="1188720"/>
          <a:ext cx="11183112" cy="24140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3852"/>
                <a:gridCol w="2795778"/>
                <a:gridCol w="6523482"/>
              </a:tblGrid>
              <a:tr h="301752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구분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테이블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핵심 내용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</a:tr>
              <a:tr h="301752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관제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signage_tenant · signage_store · signage_gateway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테넌트·매장·게이트웨이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01752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간판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signage_signboard · signage_sign_deploy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간판패널·배포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01752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콘텐츠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signage_template_group · signage_template · signage_sign_image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템플릿·간판이미지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01752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배포큐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signage_update_queue · signage_firmware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업데이트 큐·펌웨어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01752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운영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signage_pos_cvt · signage_alarm · signage_work_history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POS변환·알람·작업이력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01752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백업/상품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signage_backup · signage_product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일일 백업·상품/가격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01752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공통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signage_user · tb_uiws_*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매장코드별 사용자·공통 업무·2FA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502920" y="6236208"/>
            <a:ext cx="11155680" cy="320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00" b="1">
                <a:solidFill>
                  <a:srgbClr val="0B2A5C"/>
                </a:solidFill>
                <a:latin typeface="Pretendard"/>
                <a:ea typeface="Pretendard"/>
                <a:cs typeface="Pretendard"/>
              </a:rPr>
              <a:t>★ schema.sql 멱등(IF NOT EXISTS·ON CONFLICT·mode=always) · 간판정보 zip은 md5 무결성 검증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API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REST API 설계 (도메인 프리픽스)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07 / 10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100584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guardia-signage — 아키텍처 설계서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502920" y="1188720"/>
          <a:ext cx="11183112" cy="24871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95778"/>
                <a:gridCol w="4659630"/>
                <a:gridCol w="3727704"/>
              </a:tblGrid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프리픽스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기능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비고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/api/store · /api/gateway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매장·게이트웨이 관제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상태 모니터링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/api/signboard · /api/deploy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간판패널·콘텐츠 배포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일괄배포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/api/template · /api/image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템플릿·간판이미지 편집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에디터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/api/firmware · /api/queue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펌웨어·업데이트 큐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eESB/GW/Tag FW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/api/alarm · /api/backup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알람·백업/복구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일일 백업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/api/ai · /api/rag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AI 도구·근거 질의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AiTextRouter·중앙 RAG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/api/admin · /api/auth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사용자/권한/감사·인증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JWT+OTP·매장코드별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AI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AI 아키텍처 (WISE AI · 근거 기반)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08 / 10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100584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guardia-signage — 아키텍처 설계서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프로바이더 라우팅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AiTextRouter — Claude(프리미엄) → Ollama(온프레미스) 자동 폴백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AI 설정 화면에서 프로바이더/모델 선택·연결 테스트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실패 시 하위 계층으로 흡수 — 서비스 무중단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도메인 AI 활용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알람 원인 분석·장애 요약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간판 콘텐츠/문구 작성 보조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운영 데이터 자연어 조회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중앙 RAG 연계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중앙 guardia-rag(포트 8020) 하이브리드 검색 + 근거검증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질의는 근거(인용) 동반 · 근거 부족 시 답변 보류(환각 차단)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솔루션 컬렉션 격리(rag_signage)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온프레미스 원칙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사내 데이터는 온프레미스 인프라에서 처리(외부 유출 없음)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서버 RAM 제약 대응 — 소형 모델 기본·동시 생성 직렬화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외부 API 0(Anthropic 예외) — 신규 외부 연동은 승인 필요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SECURITY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보안 아키텍처 (불변 규칙)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09 / 10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100584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guardia-signage — 아키텍처 설계서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인증·인가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JWT + RBAC — 역할별 메뉴·API 접근 제어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2차 인증 OTP(TOTP) + 로그인 실패 잠금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admin 비밀번호 env 주입(AES-256-GCM 암호화 + 별도 키파일 재시드)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자격증명 보호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비밀번호·SSH계정·내부 IP·API키를 응답/로그/문서에 노출 금지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민감 컬럼 AES-256-GCM 암호화 저장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에러 응답은 요약 메시지만 — 스택트레이스 미노출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AI 보안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온프레미스 우선 — 외부 API 0 원칙(Anthropic 단일 예외, 소유자 승인)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AI 키는 서버 env에서만 로드 · DB/코드/커밋/로그 기록 금지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RAG 답변은 근거 기반 · 권한(ACL) 밖 문서 검색·인용 차단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감사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전 관리 행위 audit_log 기록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RBAC 우회 설정 금지 · 정기 권한 점검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외부 노출은 HTTPS 리버스 프록시 경유(포트 직접 개방 금지)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