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Relationship Id="rId87" Type="http://schemas.openxmlformats.org/officeDocument/2006/relationships/slide" Target="slides/slide81.xml"/><Relationship Id="rId88" Type="http://schemas.openxmlformats.org/officeDocument/2006/relationships/slide" Target="slides/slide82.xml"/><Relationship Id="rId89" Type="http://schemas.openxmlformats.org/officeDocument/2006/relationships/slide" Target="slides/slide83.xml"/><Relationship Id="rId90" Type="http://schemas.openxmlformats.org/officeDocument/2006/relationships/slide" Target="slides/slide84.xml"/><Relationship Id="rId91" Type="http://schemas.openxmlformats.org/officeDocument/2006/relationships/slide" Target="slides/slide85.xml"/><Relationship Id="rId92" Type="http://schemas.openxmlformats.org/officeDocument/2006/relationships/slide" Target="slides/slide86.xml"/><Relationship Id="rId93" Type="http://schemas.openxmlformats.org/officeDocument/2006/relationships/slide" Target="slides/slide87.xml"/><Relationship Id="rId94" Type="http://schemas.openxmlformats.org/officeDocument/2006/relationships/slide" Target="slides/slide88.xml"/><Relationship Id="rId95" Type="http://schemas.openxmlformats.org/officeDocument/2006/relationships/slide" Target="slides/slide89.xml"/><Relationship Id="rId96" Type="http://schemas.openxmlformats.org/officeDocument/2006/relationships/slide" Target="slides/slide90.xml"/><Relationship Id="rId97" Type="http://schemas.openxmlformats.org/officeDocument/2006/relationships/slide" Target="slides/slide91.xml"/><Relationship Id="rId98" Type="http://schemas.openxmlformats.org/officeDocument/2006/relationships/slide" Target="slides/slide92.xml"/><Relationship Id="rId99" Type="http://schemas.openxmlformats.org/officeDocument/2006/relationships/slide" Target="slides/slide93.xml"/><Relationship Id="rId100" Type="http://schemas.openxmlformats.org/officeDocument/2006/relationships/slide" Target="slides/slide94.xml"/><Relationship Id="rId101" Type="http://schemas.openxmlformats.org/officeDocument/2006/relationships/slide" Target="slides/slide95.xml"/><Relationship Id="rId102" Type="http://schemas.openxmlformats.org/officeDocument/2006/relationships/slide" Target="slides/slide96.xml"/><Relationship Id="rId103" Type="http://schemas.openxmlformats.org/officeDocument/2006/relationships/slide" Target="slides/slide9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19.png"/><Relationship Id="rId4" Type="http://schemas.openxmlformats.org/officeDocument/2006/relationships/image" Target="../media/image15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23.png"/><Relationship Id="rId4" Type="http://schemas.openxmlformats.org/officeDocument/2006/relationships/image" Target="../media/image11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11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3.png"/><Relationship Id="rId4" Type="http://schemas.openxmlformats.org/officeDocument/2006/relationships/image" Target="../media/image30.png"/><Relationship Id="rId5" Type="http://schemas.openxmlformats.org/officeDocument/2006/relationships/image" Target="../media/image11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6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16.png"/><Relationship Id="rId4" Type="http://schemas.openxmlformats.org/officeDocument/2006/relationships/image" Target="../media/image36.jp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31.png"/><Relationship Id="rId4" Type="http://schemas.openxmlformats.org/officeDocument/2006/relationships/image" Target="../media/image25.png"/><Relationship Id="rId5" Type="http://schemas.openxmlformats.org/officeDocument/2006/relationships/image" Target="../media/image38.png"/><Relationship Id="rId6" Type="http://schemas.openxmlformats.org/officeDocument/2006/relationships/image" Target="../media/image33.png"/><Relationship Id="rId7" Type="http://schemas.openxmlformats.org/officeDocument/2006/relationships/image" Target="../media/image39.png"/><Relationship Id="rId8" Type="http://schemas.openxmlformats.org/officeDocument/2006/relationships/image" Target="../media/image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3" Type="http://schemas.openxmlformats.org/officeDocument/2006/relationships/image" Target="../media/image42.png"/><Relationship Id="rId4" Type="http://schemas.openxmlformats.org/officeDocument/2006/relationships/image" Target="../media/image32.png"/><Relationship Id="rId5" Type="http://schemas.openxmlformats.org/officeDocument/2006/relationships/image" Target="../media/image7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3" Type="http://schemas.openxmlformats.org/officeDocument/2006/relationships/image" Target="../media/image19.png"/><Relationship Id="rId4" Type="http://schemas.openxmlformats.org/officeDocument/2006/relationships/image" Target="../media/image4.png"/><Relationship Id="rId5" Type="http://schemas.openxmlformats.org/officeDocument/2006/relationships/image" Target="../media/image46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4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3" Type="http://schemas.openxmlformats.org/officeDocument/2006/relationships/image" Target="../media/image17.png"/><Relationship Id="rId4" Type="http://schemas.openxmlformats.org/officeDocument/2006/relationships/image" Target="../media/image50.png"/><Relationship Id="rId5" Type="http://schemas.openxmlformats.org/officeDocument/2006/relationships/image" Target="../media/image7.png"/><Relationship Id="rId6" Type="http://schemas.openxmlformats.org/officeDocument/2006/relationships/image" Target="../media/image51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2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2.png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39.png"/><Relationship Id="rId4" Type="http://schemas.openxmlformats.org/officeDocument/2006/relationships/image" Target="../media/image55.png"/><Relationship Id="rId5" Type="http://schemas.openxmlformats.org/officeDocument/2006/relationships/image" Target="../media/image23.png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50.png"/><Relationship Id="rId4" Type="http://schemas.openxmlformats.org/officeDocument/2006/relationships/image" Target="../media/image48.png"/><Relationship Id="rId5" Type="http://schemas.openxmlformats.org/officeDocument/2006/relationships/image" Target="../media/image52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png"/><Relationship Id="rId3" Type="http://schemas.openxmlformats.org/officeDocument/2006/relationships/image" Target="../media/image21.png"/><Relationship Id="rId4" Type="http://schemas.openxmlformats.org/officeDocument/2006/relationships/image" Target="../media/image49.png"/><Relationship Id="rId5" Type="http://schemas.openxmlformats.org/officeDocument/2006/relationships/image" Target="../media/image57.png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29.png"/><Relationship Id="rId4" Type="http://schemas.openxmlformats.org/officeDocument/2006/relationships/image" Target="../media/image39.png"/><Relationship Id="rId5" Type="http://schemas.openxmlformats.org/officeDocument/2006/relationships/image" Target="../media/image30.png"/><Relationship Id="rId6" Type="http://schemas.openxmlformats.org/officeDocument/2006/relationships/image" Target="../media/image3.png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7.png"/><Relationship Id="rId4" Type="http://schemas.openxmlformats.org/officeDocument/2006/relationships/image" Target="../media/image55.png"/><Relationship Id="rId5" Type="http://schemas.openxmlformats.org/officeDocument/2006/relationships/image" Target="../media/image58.png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8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
</file>

<file path=ppt/slides/_rels/slide8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3" Type="http://schemas.openxmlformats.org/officeDocument/2006/relationships/image" Target="../media/image60.png"/><Relationship Id="rId4" Type="http://schemas.openxmlformats.org/officeDocument/2006/relationships/image" Target="../media/image61.jpg"/></Relationships>
</file>

<file path=ppt/slides/_rels/slide8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/Relationships>
</file>

<file path=ppt/slides/_rels/slide8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png"/><Relationship Id="rId3" Type="http://schemas.openxmlformats.org/officeDocument/2006/relationships/image" Target="../media/image36.jpg"/><Relationship Id="rId4" Type="http://schemas.openxmlformats.org/officeDocument/2006/relationships/image" Target="../media/image64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/Relationships>
</file>

<file path=ppt/slides/_rels/slide9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9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9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Relationship Id="rId3" Type="http://schemas.openxmlformats.org/officeDocument/2006/relationships/image" Target="../media/image65.png"/><Relationship Id="rId4" Type="http://schemas.openxmlformats.org/officeDocument/2006/relationships/image" Target="../media/image44.png"/></Relationships>
</file>

<file path=ppt/slides/_rels/slide9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9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9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jpg"/></Relationships>
</file>

<file path=ppt/slides/_rels/slide9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jpg"/></Relationships>
</file>

<file path=ppt/slides/_rels/slide9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png"/><Relationship Id="rId3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03120"/>
            <a:ext cx="160020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03120"/>
            <a:ext cx="160020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기술제안서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487168" y="2103120"/>
            <a:ext cx="205740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487168" y="2103120"/>
            <a:ext cx="205740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Technical Proposal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33472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4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400" b="1">
                <a:solidFill>
                  <a:srgbClr val="FFFFFF"/>
                </a:solidFill>
                <a:latin typeface="맑은 고딕"/>
                <a:ea typeface="맑은 고딕"/>
              </a:rPr>
              <a:t>구축 기술제안서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" y="4297680"/>
            <a:ext cx="10424160" cy="603504"/>
          </a:xfrm>
          <a:prstGeom prst="roundRect">
            <a:avLst/>
          </a:prstGeom>
          <a:solidFill>
            <a:srgbClr val="1435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777240" y="4297680"/>
            <a:ext cx="91440" cy="60350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camera-render__FFFF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64" y="4443984"/>
            <a:ext cx="310896" cy="3108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17320" y="4297680"/>
            <a:ext cx="9692640" cy="60350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FFFFFF"/>
                </a:solidFill>
                <a:latin typeface="맑은 고딕"/>
                <a:ea typeface="맑은 고딕"/>
              </a:rPr>
              <a:t>신청서를 내는 순간, 시공 후 사진을 먼저 본다.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4672" y="5074920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C7DDF2"/>
                </a:solidFill>
                <a:latin typeface="맑은 고딕"/>
                <a:ea typeface="맑은 고딕"/>
              </a:rPr>
              <a:t>설계 → 시각화 → 발주 → 시공 → 운영 → 분석. 킨텍스에서 한 흐름으로 끝난다.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77240" y="5596128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5779008"/>
            <a:ext cx="7772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90A6C9"/>
                </a:solidFill>
                <a:latin typeface="맑은 고딕"/>
                <a:ea typeface="맑은 고딕"/>
              </a:rPr>
              <a:t>사업명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킨텍스(KINTEX) 자동전시시스템 구축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6108192"/>
            <a:ext cx="8412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90A6C9"/>
                </a:solidFill>
                <a:latin typeface="맑은 고딕"/>
                <a:ea typeface="맑은 고딕"/>
              </a:rPr>
              <a:t>기술스택  </a:t>
            </a: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React(Vite)+TS · Spring Boot 3.x(Java17)+MyBatis · PostgreSQL(PostGIS) · Redis · 나노바나나 워커 · Claude AI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69680" y="577900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69680" y="6108192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90A6C9"/>
                </a:solidFill>
                <a:latin typeface="맑은 고딕"/>
                <a:ea typeface="맑은 고딕"/>
              </a:rPr>
              <a:t>제안 · GUARDiA/WISE 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전략 및 방법론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STRATEGY &amp; METHODOLOGY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사업이해·추진전략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적용기술(나노바나나·AI)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표준FW·개발방법론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정성 · 전략및방법론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제안 핵심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단일 요소는 모방할 수 있으나, 세 결합은 재현하기 어렵다 — 우리만의 해자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REQ-A-001·002</a:t>
            </a:r>
          </a:p>
        </p:txBody>
      </p:sp>
      <p:sp>
        <p:nvSpPr>
          <p:cNvPr id="13" name="Oval 12"/>
          <p:cNvSpPr/>
          <p:nvPr/>
        </p:nvSpPr>
        <p:spPr>
          <a:xfrm>
            <a:off x="3680460" y="2354579"/>
            <a:ext cx="1783080" cy="1783080"/>
          </a:xfrm>
          <a:prstGeom prst="ellipse">
            <a:avLst/>
          </a:prstGeom>
          <a:solidFill>
            <a:srgbClr val="ECE8FF"/>
          </a:solidFill>
          <a:ln w="3175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5966460" y="2354579"/>
            <a:ext cx="1783080" cy="1783080"/>
          </a:xfrm>
          <a:prstGeom prst="ellipse">
            <a:avLst/>
          </a:prstGeom>
          <a:solidFill>
            <a:srgbClr val="E1EFF9"/>
          </a:solidFill>
          <a:ln w="3175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4823460" y="4000500"/>
            <a:ext cx="1783080" cy="1783080"/>
          </a:xfrm>
          <a:prstGeom prst="ellipse">
            <a:avLst/>
          </a:prstGeom>
          <a:solidFill>
            <a:srgbClr val="E1F3F1"/>
          </a:solidFill>
          <a:ln w="31750">
            <a:solidFill>
              <a:srgbClr val="0E93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6" name="Picture 15" descr="ai-sparkle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560" y="2194560"/>
            <a:ext cx="274320" cy="27432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423160" y="1874519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나노바나나 시공 예측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23160" y="2148839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image-to-image·40초·S1~S7</a:t>
            </a:r>
          </a:p>
        </p:txBody>
      </p:sp>
      <p:pic>
        <p:nvPicPr>
          <p:cNvPr id="19" name="Picture 18" descr="postgis-spatial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120" y="2194560"/>
            <a:ext cx="274320" cy="27432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903720" y="1874519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PostGIS 실측 공간데이터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03720" y="2148839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폴리곤·트렌치·배선 단일 원천</a:t>
            </a:r>
          </a:p>
        </p:txBody>
      </p:sp>
      <p:pic>
        <p:nvPicPr>
          <p:cNvPr id="22" name="Picture 21" descr="closed-loop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840" y="5760720"/>
            <a:ext cx="274320" cy="27432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337560" y="5806440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E9384"/>
                </a:solidFill>
                <a:latin typeface="맑은 고딕"/>
                <a:ea typeface="맑은 고딕"/>
              </a:rPr>
              <a:t>공사 옥션 폐루프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43600" y="5806440"/>
            <a:ext cx="24688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AI자료→응찰→낙찰→발주 자동전환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709160" y="3611880"/>
            <a:ext cx="2011680" cy="713232"/>
          </a:xfrm>
          <a:prstGeom prst="roundRect">
            <a:avLst/>
          </a:prstGeom>
          <a:solidFill>
            <a:srgbClr val="101828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709160" y="3657600"/>
            <a:ext cx="20116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우리만의 해자(Moat)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09160" y="3968496"/>
            <a:ext cx="2011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C7DDF2"/>
                </a:solidFill>
                <a:latin typeface="맑은 고딕"/>
                <a:ea typeface="맑은 고딕"/>
              </a:rPr>
              <a:t>재현 난이도 높은 결합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321040" y="1554480"/>
            <a:ext cx="336499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485632" y="1554480"/>
            <a:ext cx="3200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WT-1 시공 예측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21040" y="2029967"/>
            <a:ext cx="336499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485632" y="2029967"/>
            <a:ext cx="3200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WT-2 배치·설계·배선 3안+규정검증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321040" y="2505456"/>
            <a:ext cx="336499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485632" y="2505456"/>
            <a:ext cx="3200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WT-3 옥션 폐루프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321040" y="2980944"/>
            <a:ext cx="336499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485632" y="2980944"/>
            <a:ext cx="3200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WT-4 보안 3중 격리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321040" y="3456432"/>
            <a:ext cx="336499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485632" y="3456432"/>
            <a:ext cx="3200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WT-5 멀티테넌트 SaaS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셋의 결합은 경쟁 전시테크·범용 SI가 재현하기 어렵다. 최다 배점은 Ⅲ(기술·기능).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사업 이해도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108,011㎡의 아시아권 상위 전시장, 준비는 여전히 HWP·CAD 수작업이다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17320"/>
            <a:ext cx="2688336" cy="1005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536192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108,011㎡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2048256"/>
            <a:ext cx="2688336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현 전시면적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337560" y="1417320"/>
            <a:ext cx="2688336" cy="10058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337560" y="1536192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178,000㎡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37560" y="2048256"/>
            <a:ext cx="2688336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2028 제3전시장 완공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172200" y="1417320"/>
            <a:ext cx="2688336" cy="100584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172200" y="1536192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수일~수주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72200" y="2048256"/>
            <a:ext cx="2688336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CAD 외주 배치 리드타임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006840" y="1417320"/>
            <a:ext cx="2688336" cy="1005840"/>
          </a:xfrm>
          <a:prstGeom prst="roundRect">
            <a:avLst/>
          </a:prstGeom>
          <a:solidFill>
            <a:srgbClr val="98A2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006840" y="1536192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HWP·육안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06840" y="2048256"/>
            <a:ext cx="2688336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신고·검수 방식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51760"/>
            <a:ext cx="5532120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651760"/>
            <a:ext cx="5532120" cy="420624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265176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현행 병목 (As-Is)</a:t>
            </a:r>
          </a:p>
        </p:txBody>
      </p:sp>
      <p:sp>
        <p:nvSpPr>
          <p:cNvPr id="26" name="Oval 25"/>
          <p:cNvSpPr/>
          <p:nvPr/>
        </p:nvSpPr>
        <p:spPr>
          <a:xfrm>
            <a:off x="704088" y="3273552"/>
            <a:ext cx="82296" cy="82296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86968" y="3218688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부스 배치 — CAD 외주 수작업, 수일~수주 소요</a:t>
            </a:r>
          </a:p>
        </p:txBody>
      </p:sp>
      <p:sp>
        <p:nvSpPr>
          <p:cNvPr id="28" name="Oval 27"/>
          <p:cNvSpPr/>
          <p:nvPr/>
        </p:nvSpPr>
        <p:spPr>
          <a:xfrm>
            <a:off x="704088" y="3730751"/>
            <a:ext cx="82296" cy="82296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6968" y="3675887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신고서류 — HWP 수기 작성·이메일 제출</a:t>
            </a:r>
          </a:p>
        </p:txBody>
      </p:sp>
      <p:sp>
        <p:nvSpPr>
          <p:cNvPr id="30" name="Oval 29"/>
          <p:cNvSpPr/>
          <p:nvPr/>
        </p:nvSpPr>
        <p:spPr>
          <a:xfrm>
            <a:off x="704088" y="4187951"/>
            <a:ext cx="82296" cy="82296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86968" y="4133087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배선·위치표시도 — 육안 작도, 수기 위치표시</a:t>
            </a:r>
          </a:p>
        </p:txBody>
      </p:sp>
      <p:sp>
        <p:nvSpPr>
          <p:cNvPr id="32" name="Oval 31"/>
          <p:cNvSpPr/>
          <p:nvPr/>
        </p:nvSpPr>
        <p:spPr>
          <a:xfrm>
            <a:off x="704088" y="4645151"/>
            <a:ext cx="82296" cy="82296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86968" y="4590288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규정 검수 — 홀매니저 육안 검토 병목</a:t>
            </a:r>
          </a:p>
        </p:txBody>
      </p:sp>
      <p:sp>
        <p:nvSpPr>
          <p:cNvPr id="34" name="Oval 33"/>
          <p:cNvSpPr/>
          <p:nvPr/>
        </p:nvSpPr>
        <p:spPr>
          <a:xfrm>
            <a:off x="704088" y="5102351"/>
            <a:ext cx="82296" cy="82296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86968" y="5047488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시공 결과 — 개장일에 처음 대면(사전 시각화 부재)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172200" y="2651760"/>
            <a:ext cx="5513832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6172200" y="2651760"/>
            <a:ext cx="551383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172200" y="265176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추진 목적 (To-Be)</a:t>
            </a:r>
          </a:p>
        </p:txBody>
      </p:sp>
      <p:sp>
        <p:nvSpPr>
          <p:cNvPr id="39" name="Oval 38"/>
          <p:cNvSpPr/>
          <p:nvPr/>
        </p:nvSpPr>
        <p:spPr>
          <a:xfrm>
            <a:off x="6373368" y="32735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56248" y="3218688"/>
            <a:ext cx="496519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전시 준비 전 과정을 AI로 자동화 — 설계·검증·시각화</a:t>
            </a:r>
          </a:p>
        </p:txBody>
      </p:sp>
      <p:sp>
        <p:nvSpPr>
          <p:cNvPr id="41" name="Oval 40"/>
          <p:cNvSpPr/>
          <p:nvPr/>
        </p:nvSpPr>
        <p:spPr>
          <a:xfrm>
            <a:off x="6373368" y="373075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556248" y="3675887"/>
            <a:ext cx="496519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리드타임·오류·외주비용을 동시 절감</a:t>
            </a:r>
          </a:p>
        </p:txBody>
      </p:sp>
      <p:sp>
        <p:nvSpPr>
          <p:cNvPr id="43" name="Oval 42"/>
          <p:cNvSpPr/>
          <p:nvPr/>
        </p:nvSpPr>
        <p:spPr>
          <a:xfrm>
            <a:off x="6373368" y="418795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56248" y="4133087"/>
            <a:ext cx="496519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핵심 차별화 — 시공 전 '결과 사진' 선(先)시각화</a:t>
            </a:r>
          </a:p>
        </p:txBody>
      </p:sp>
      <p:sp>
        <p:nvSpPr>
          <p:cNvPr id="45" name="Oval 44"/>
          <p:cNvSpPr/>
          <p:nvPr/>
        </p:nvSpPr>
        <p:spPr>
          <a:xfrm>
            <a:off x="6373368" y="464515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556248" y="4590288"/>
            <a:ext cx="496519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설계→시각화→발주→시공→운영→분석 폐루프 완성</a:t>
            </a:r>
          </a:p>
        </p:txBody>
      </p:sp>
      <p:sp>
        <p:nvSpPr>
          <p:cNvPr id="47" name="Oval 46"/>
          <p:cNvSpPr/>
          <p:nvPr/>
        </p:nvSpPr>
        <p:spPr>
          <a:xfrm>
            <a:off x="6373368" y="510235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556248" y="5047488"/>
            <a:ext cx="496519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KINTEX 기준 + 다중 전시관 멀티테넌트 SaaS 확장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규모는 국내 최대·아시아권 상위이나, 준비 실무는 수작업에 정체 — 자동화 여지 큼.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사업 이해도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D-150부터 D-7까지, 마디마다 사람이 기다리고 CAD를 외주한다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822960" y="2834640"/>
            <a:ext cx="10515600" cy="0"/>
          </a:xfrm>
          <a:prstGeom prst="bentConnector3">
            <a:avLst/>
          </a:prstGeom>
          <a:ln w="2032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824228" y="2715768"/>
            <a:ext cx="237744" cy="23774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1394460" y="2103120"/>
            <a:ext cx="1097280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394460" y="2103120"/>
            <a:ext cx="1097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D-150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315468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3291840"/>
            <a:ext cx="22402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판매·견적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59" y="3657600"/>
            <a:ext cx="22402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견적을 담당자가 수기 회신 → 대기 발생</a:t>
            </a:r>
          </a:p>
        </p:txBody>
      </p:sp>
      <p:pic>
        <p:nvPicPr>
          <p:cNvPr id="18" name="Picture 17" descr="risk-warning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273552"/>
            <a:ext cx="292608" cy="292608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4594860" y="2715768"/>
            <a:ext cx="237744" cy="23774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4165092" y="2103120"/>
            <a:ext cx="1097280" cy="384048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165092" y="2103120"/>
            <a:ext cx="1097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D-30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410712" y="315468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3593592" y="3291840"/>
            <a:ext cx="22402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E08A00"/>
                </a:solidFill>
                <a:latin typeface="맑은 고딕"/>
                <a:ea typeface="맑은 고딕"/>
              </a:rPr>
              <a:t>배치·설계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93592" y="3657600"/>
            <a:ext cx="22402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CAD 외주 수일~수주, 규정 위반 육안 검수</a:t>
            </a:r>
          </a:p>
        </p:txBody>
      </p:sp>
      <p:pic>
        <p:nvPicPr>
          <p:cNvPr id="25" name="Picture 24" descr="risk-warning__E08A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2" y="3273552"/>
            <a:ext cx="292608" cy="292608"/>
          </a:xfrm>
          <a:prstGeom prst="rect">
            <a:avLst/>
          </a:prstGeom>
        </p:spPr>
      </p:pic>
      <p:sp>
        <p:nvSpPr>
          <p:cNvPr id="26" name="Oval 25"/>
          <p:cNvSpPr/>
          <p:nvPr/>
        </p:nvSpPr>
        <p:spPr>
          <a:xfrm>
            <a:off x="7365492" y="2715768"/>
            <a:ext cx="237744" cy="23774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935724" y="2103120"/>
            <a:ext cx="1097280" cy="384048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935724" y="2103120"/>
            <a:ext cx="1097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D-25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181344" y="315468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364224" y="3291840"/>
            <a:ext cx="22402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E08A00"/>
                </a:solidFill>
                <a:latin typeface="맑은 고딕"/>
                <a:ea typeface="맑은 고딕"/>
              </a:rPr>
              <a:t>유틸리티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64224" y="3657600"/>
            <a:ext cx="22402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전기·네트워크·급배수 신청이 채널별 파편화</a:t>
            </a:r>
          </a:p>
        </p:txBody>
      </p:sp>
      <p:pic>
        <p:nvPicPr>
          <p:cNvPr id="32" name="Picture 31" descr="risk-warning__E08A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464" y="3273552"/>
            <a:ext cx="292608" cy="292608"/>
          </a:xfrm>
          <a:prstGeom prst="rect">
            <a:avLst/>
          </a:prstGeom>
        </p:spPr>
      </p:pic>
      <p:sp>
        <p:nvSpPr>
          <p:cNvPr id="33" name="Oval 32"/>
          <p:cNvSpPr/>
          <p:nvPr/>
        </p:nvSpPr>
        <p:spPr>
          <a:xfrm>
            <a:off x="10136124" y="2715768"/>
            <a:ext cx="237744" cy="237744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9706356" y="2103120"/>
            <a:ext cx="1097280" cy="384048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706356" y="2103120"/>
            <a:ext cx="1097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D-7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951976" y="315468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134855" y="3291840"/>
            <a:ext cx="22402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D92D20"/>
                </a:solidFill>
                <a:latin typeface="맑은 고딕"/>
                <a:ea typeface="맑은 고딕"/>
              </a:rPr>
              <a:t>제출·검수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34855" y="3657600"/>
            <a:ext cx="22402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kxwp 제출·서류 육안 검토</a:t>
            </a:r>
          </a:p>
        </p:txBody>
      </p:sp>
      <p:pic>
        <p:nvPicPr>
          <p:cNvPr id="39" name="Picture 38" descr="risk-warning__D92D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5095" y="3273552"/>
            <a:ext cx="292608" cy="292608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502920" y="484632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31520" y="484632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진단 — 각 마디의 대기·외주·육안 작업이 리드타임과 오류의 원천. To-Be 자동화의 근거.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As-Is 프로세스 병목 — D-데이별 Pain Point.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사업 이해도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6역할+2관리자, 각자의 과업·고통·기대를 정확히 안다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REQ-F-081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1732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17320"/>
            <a:ext cx="361188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org-people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76" y="1673352"/>
            <a:ext cx="457200" cy="4572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25880" y="1709928"/>
            <a:ext cx="2697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주최자 (organizer)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2376" y="233172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과업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배치·행사 총괄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2376" y="265176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D92D20"/>
                </a:solidFill>
                <a:latin typeface="맑은 고딕"/>
                <a:ea typeface="맑은 고딕"/>
              </a:rPr>
              <a:t>Pain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CAD 수작업 고통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2376" y="297180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기대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각 과업의 자동화·가시화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288536" y="141732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4288536" y="1417320"/>
            <a:ext cx="361188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2" name="Picture 21" descr="visitor-badge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992" y="1673352"/>
            <a:ext cx="457200" cy="4572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111496" y="1709928"/>
            <a:ext cx="2697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참가업체 (exhibitor)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07992" y="233172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과업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부스 신청·설계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07992" y="265176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D92D20"/>
                </a:solidFill>
                <a:latin typeface="맑은 고딕"/>
                <a:ea typeface="맑은 고딕"/>
              </a:rPr>
              <a:t>Pain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도면 못 읽어 개장일 첫 대면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07992" y="297180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기대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각 과업의 자동화·가시화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074152" y="141732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8074152" y="1417320"/>
            <a:ext cx="3611880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9" name="Picture 28" descr="auction-gavel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608" y="1673352"/>
            <a:ext cx="457200" cy="4572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897112" y="1709928"/>
            <a:ext cx="2697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E9384"/>
                </a:solidFill>
                <a:latin typeface="맑은 고딕"/>
                <a:ea typeface="맑은 고딕"/>
              </a:rPr>
              <a:t>공사·장치업체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93608" y="233172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과업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견적·시공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93608" y="265176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D92D20"/>
                </a:solidFill>
                <a:latin typeface="맑은 고딕"/>
                <a:ea typeface="맑은 고딕"/>
              </a:rPr>
              <a:t>Pain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리스트+엑셀 매칭, 비교 부재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93608" y="297180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기대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각 과업의 자동화·가시화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2920" y="356616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502920" y="3566160"/>
            <a:ext cx="3611880" cy="7315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6" name="Picture 35" descr="check-verify__E08A0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76" y="3822192"/>
            <a:ext cx="457200" cy="4572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325880" y="3858768"/>
            <a:ext cx="2697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E08A00"/>
                </a:solidFill>
                <a:latin typeface="맑은 고딕"/>
                <a:ea typeface="맑은 고딕"/>
              </a:rPr>
              <a:t>홀매니저 (ops)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2376" y="448056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과업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규정 검수·승인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2376" y="480060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D92D20"/>
                </a:solidFill>
                <a:latin typeface="맑은 고딕"/>
                <a:ea typeface="맑은 고딕"/>
              </a:rPr>
              <a:t>Pain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육안 검수 병목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22376" y="512064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기대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각 과업의 자동화·가시화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4288536" y="356616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4288536" y="3566160"/>
            <a:ext cx="361188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3" name="Picture 42" descr="mobile__0066B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7992" y="3822192"/>
            <a:ext cx="457200" cy="4572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111496" y="3858768"/>
            <a:ext cx="2697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관람객 (visitor)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07992" y="448056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과업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등록·현장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07992" y="480060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D92D20"/>
                </a:solidFill>
                <a:latin typeface="맑은 고딕"/>
                <a:ea typeface="맑은 고딕"/>
              </a:rPr>
              <a:t>Pain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배지·체크인 대기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507992" y="512064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기대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각 과업의 자동화·가시화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074152" y="356616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8074152" y="3566160"/>
            <a:ext cx="3611880" cy="73152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0" name="Picture 49" descr="dashboard-chart__98A2B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3608" y="3822192"/>
            <a:ext cx="457200" cy="4572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897112" y="3858768"/>
            <a:ext cx="2697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98A2B3"/>
                </a:solidFill>
                <a:latin typeface="맑은 고딕"/>
                <a:ea typeface="맑은 고딕"/>
              </a:rPr>
              <a:t>일반 대중 (public)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293608" y="448056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과업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공개 열람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293608" y="480060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D92D20"/>
                </a:solidFill>
                <a:latin typeface="맑은 고딕"/>
                <a:ea typeface="맑은 고딕"/>
              </a:rPr>
              <a:t>Pain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일정·플로어플랜 접근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293608" y="5120640"/>
            <a:ext cx="31729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기대  </a:t>
            </a: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각 과업의 자동화·가시화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+ 플랫폼 관리자·테넌트 관리자 2관리자 → 역할별 포털 분리 근거(REQ-F-081).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사업 이해도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견적은 즉시, 배치는 수 분, 검수는 자동, 결과는 사진으로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REQ-F-002·007·009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11183112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554480"/>
            <a:ext cx="3182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개선 항목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86200" y="1554480"/>
            <a:ext cx="345643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As-Is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52360" y="1554480"/>
            <a:ext cx="4215384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To-Be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212140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2121408"/>
            <a:ext cx="3182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홀 배정 견적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86200" y="2121408"/>
            <a:ext cx="345643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수일 대기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52360" y="2121408"/>
            <a:ext cx="4215384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즉시 (규칙엔진 2,250원/㎡ 자동)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2688336"/>
            <a:ext cx="11183112" cy="56692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02920" y="26883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2688336"/>
            <a:ext cx="3182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배치도 초안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86200" y="2688336"/>
            <a:ext cx="345643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수주 CAD 외주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52360" y="2688336"/>
            <a:ext cx="4215384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 분 3안 자동생성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2920" y="3255263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94360" y="3255263"/>
            <a:ext cx="3182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규정 검수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86200" y="3255263"/>
            <a:ext cx="345643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육안 검토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52360" y="3255263"/>
            <a:ext cx="4215384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제출 전 자동 플래깅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3822191"/>
            <a:ext cx="11183112" cy="56692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822191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94360" y="3822191"/>
            <a:ext cx="3182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위치표시도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86200" y="3822191"/>
            <a:ext cx="345643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수기 작도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52360" y="3822191"/>
            <a:ext cx="4215384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좌표 클릭 자동 작도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2920" y="43891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94360" y="4389120"/>
            <a:ext cx="3182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시공 결과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86200" y="4389120"/>
            <a:ext cx="345643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개장일 첫 대면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452360" y="4389120"/>
            <a:ext cx="4215384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신청 시점 사진 예측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20840" y="2121408"/>
            <a:ext cx="365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720840" y="2688336"/>
            <a:ext cx="365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720840" y="3255263"/>
            <a:ext cx="365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720840" y="3822191"/>
            <a:ext cx="365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720840" y="4389120"/>
            <a:ext cx="365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As-Is→To-Be 정량 개선 5행 — 리드타임 수일→즉시·수 분, 검수 육안→자동.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추진전략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도면·표를 보여주는 전시테크가 아니라, 사진으로 컨펌하는 베뉴 운영 플랫폼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11183112" cy="96012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1463040"/>
            <a:ext cx="10817352" cy="9601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“도면이 아니라 사진으로 컨펌한다”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2651760"/>
            <a:ext cx="3611880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2651760"/>
            <a:ext cx="3611880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2651760"/>
            <a:ext cx="361188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사진급 의사결정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32735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3218688"/>
            <a:ext cx="30632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기존 전시테크 = 도면·3D 뷰어 수준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37764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3721608"/>
            <a:ext cx="30632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우리 = 사진급 시공 예측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42793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4224528"/>
            <a:ext cx="30632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신청 시점에 결과를 본다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251960" y="2651760"/>
            <a:ext cx="3611880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4251960" y="2651760"/>
            <a:ext cx="361188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251960" y="2651760"/>
            <a:ext cx="361188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단일 폐루프</a:t>
            </a:r>
          </a:p>
        </p:txBody>
      </p:sp>
      <p:sp>
        <p:nvSpPr>
          <p:cNvPr id="25" name="Oval 24"/>
          <p:cNvSpPr/>
          <p:nvPr/>
        </p:nvSpPr>
        <p:spPr>
          <a:xfrm>
            <a:off x="4453128" y="32735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636008" y="3218688"/>
            <a:ext cx="30632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설계 자료가 곧 발주 근거</a:t>
            </a:r>
          </a:p>
        </p:txBody>
      </p:sp>
      <p:sp>
        <p:nvSpPr>
          <p:cNvPr id="27" name="Oval 26"/>
          <p:cNvSpPr/>
          <p:nvPr/>
        </p:nvSpPr>
        <p:spPr>
          <a:xfrm>
            <a:off x="4453128" y="37764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636008" y="3721608"/>
            <a:ext cx="30632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발주까지 한 흐름에서 종결</a:t>
            </a:r>
          </a:p>
        </p:txBody>
      </p:sp>
      <p:sp>
        <p:nvSpPr>
          <p:cNvPr id="29" name="Oval 28"/>
          <p:cNvSpPr/>
          <p:nvPr/>
        </p:nvSpPr>
        <p:spPr>
          <a:xfrm>
            <a:off x="4453128" y="42793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636008" y="4224528"/>
            <a:ext cx="30632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재입력·중복 작업 제거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001000" y="2651760"/>
            <a:ext cx="3685032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8001000" y="2651760"/>
            <a:ext cx="3685032" cy="420624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001000" y="2651760"/>
            <a:ext cx="36850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데이터 주권</a:t>
            </a:r>
          </a:p>
        </p:txBody>
      </p:sp>
      <p:sp>
        <p:nvSpPr>
          <p:cNvPr id="34" name="Oval 33"/>
          <p:cNvSpPr/>
          <p:nvPr/>
        </p:nvSpPr>
        <p:spPr>
          <a:xfrm>
            <a:off x="8202168" y="327355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385048" y="3218688"/>
            <a:ext cx="3136392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온프레미스 Ollama 기본</a:t>
            </a:r>
          </a:p>
        </p:txBody>
      </p:sp>
      <p:sp>
        <p:nvSpPr>
          <p:cNvPr id="36" name="Oval 35"/>
          <p:cNvSpPr/>
          <p:nvPr/>
        </p:nvSpPr>
        <p:spPr>
          <a:xfrm>
            <a:off x="8202168" y="377647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385048" y="3721608"/>
            <a:ext cx="3136392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외부 AI(Claude·Gemini)는 승인 예외만</a:t>
            </a:r>
          </a:p>
        </p:txBody>
      </p:sp>
      <p:sp>
        <p:nvSpPr>
          <p:cNvPr id="38" name="Oval 37"/>
          <p:cNvSpPr/>
          <p:nvPr/>
        </p:nvSpPr>
        <p:spPr>
          <a:xfrm>
            <a:off x="8202168" y="427939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8385048" y="4224528"/>
            <a:ext cx="3136392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데이터존 아웃바운드 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포지셔닝 — 사진 수준 의사결정 + 폐루프 종결 + 데이터 주권.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추진전략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셋 중 하나는 흉내낼 수 있어도, 셋의 결합은 재현 난이도가 높다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REQ-A-001·002</a:t>
            </a:r>
          </a:p>
        </p:txBody>
      </p:sp>
      <p:sp>
        <p:nvSpPr>
          <p:cNvPr id="13" name="Oval 12"/>
          <p:cNvSpPr/>
          <p:nvPr/>
        </p:nvSpPr>
        <p:spPr>
          <a:xfrm>
            <a:off x="3040379" y="2354579"/>
            <a:ext cx="1783080" cy="1783080"/>
          </a:xfrm>
          <a:prstGeom prst="ellipse">
            <a:avLst/>
          </a:prstGeom>
          <a:solidFill>
            <a:srgbClr val="ECE8FF"/>
          </a:solidFill>
          <a:ln w="3175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5326380" y="2354579"/>
            <a:ext cx="1783080" cy="1783080"/>
          </a:xfrm>
          <a:prstGeom prst="ellipse">
            <a:avLst/>
          </a:prstGeom>
          <a:solidFill>
            <a:srgbClr val="E1EFF9"/>
          </a:solidFill>
          <a:ln w="3175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4183380" y="4000500"/>
            <a:ext cx="1783080" cy="1783080"/>
          </a:xfrm>
          <a:prstGeom prst="ellipse">
            <a:avLst/>
          </a:prstGeom>
          <a:solidFill>
            <a:srgbClr val="E1F3F1"/>
          </a:solidFill>
          <a:ln w="31750">
            <a:solidFill>
              <a:srgbClr val="0E93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6" name="Picture 15" descr="ai-sparkle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79" y="2194560"/>
            <a:ext cx="274320" cy="27432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83079" y="1874519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나노바나나 시공 예측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83079" y="2148839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image-to-image·40초·S1~S7</a:t>
            </a:r>
          </a:p>
        </p:txBody>
      </p:sp>
      <p:pic>
        <p:nvPicPr>
          <p:cNvPr id="19" name="Picture 18" descr="postgis-spatial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040" y="2194560"/>
            <a:ext cx="274320" cy="27432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263640" y="1874519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PostGIS 실측 공간데이터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63640" y="2148839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폴리곤·트렌치·배선 단일 원천</a:t>
            </a:r>
          </a:p>
        </p:txBody>
      </p:sp>
      <p:pic>
        <p:nvPicPr>
          <p:cNvPr id="22" name="Picture 21" descr="closed-loop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759" y="5760720"/>
            <a:ext cx="274320" cy="27432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697479" y="5806440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E9384"/>
                </a:solidFill>
                <a:latin typeface="맑은 고딕"/>
                <a:ea typeface="맑은 고딕"/>
              </a:rPr>
              <a:t>공사 옥션 폐루프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03520" y="5806440"/>
            <a:ext cx="24688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AI자료→응찰→낙찰→발주 자동전환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069079" y="3611880"/>
            <a:ext cx="2011680" cy="713232"/>
          </a:xfrm>
          <a:prstGeom prst="roundRect">
            <a:avLst/>
          </a:prstGeom>
          <a:solidFill>
            <a:srgbClr val="101828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069079" y="3657600"/>
            <a:ext cx="20116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우리만의 해자(Moat)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69079" y="3968496"/>
            <a:ext cx="2011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C7DDF2"/>
                </a:solidFill>
                <a:latin typeface="맑은 고딕"/>
                <a:ea typeface="맑은 고딕"/>
              </a:rPr>
              <a:t>재현 난이도 높은 결합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83879" y="1417320"/>
            <a:ext cx="3502152" cy="4572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8183879" y="1417320"/>
            <a:ext cx="350215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183879" y="1417320"/>
            <a:ext cx="350215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3결합 재현이 어려운 이유</a:t>
            </a:r>
          </a:p>
        </p:txBody>
      </p:sp>
      <p:sp>
        <p:nvSpPr>
          <p:cNvPr id="31" name="Oval 30"/>
          <p:cNvSpPr/>
          <p:nvPr/>
        </p:nvSpPr>
        <p:spPr>
          <a:xfrm>
            <a:off x="8385048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567928" y="1984248"/>
            <a:ext cx="2953512" cy="7863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원A </a:t>
            </a:r>
            <a:r>
              <a:rPr sz="930" b="1">
                <a:solidFill>
                  <a:srgbClr val="129E63"/>
                </a:solidFill>
                <a:latin typeface="맑은 고딕"/>
                <a:ea typeface="맑은 고딕"/>
              </a:rPr>
              <a:t>[검증됨]</a:t>
            </a: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 — G1 승인·나노바나나 워커 라이브, image-to-image 구조보존 파이프라인 상주</a:t>
            </a:r>
          </a:p>
        </p:txBody>
      </p:sp>
      <p:sp>
        <p:nvSpPr>
          <p:cNvPr id="33" name="Oval 32"/>
          <p:cNvSpPr/>
          <p:nvPr/>
        </p:nvSpPr>
        <p:spPr>
          <a:xfrm>
            <a:off x="8385048" y="282549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567928" y="2770632"/>
            <a:ext cx="2953512" cy="7863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원B </a:t>
            </a:r>
            <a:r>
              <a:rPr sz="930" b="1">
                <a:solidFill>
                  <a:srgbClr val="129E63"/>
                </a:solidFill>
                <a:latin typeface="맑은 고딕"/>
                <a:ea typeface="맑은 고딕"/>
              </a:rPr>
              <a:t>[검증됨]</a:t>
            </a: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 — M2~M5 PostGIS 매퍼 라이브, 부스 폴리곤·트렌치·배선 단일 공간 원천</a:t>
            </a:r>
          </a:p>
        </p:txBody>
      </p:sp>
      <p:sp>
        <p:nvSpPr>
          <p:cNvPr id="35" name="Oval 34"/>
          <p:cNvSpPr/>
          <p:nvPr/>
        </p:nvSpPr>
        <p:spPr>
          <a:xfrm>
            <a:off x="8385048" y="3611879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567928" y="3557015"/>
            <a:ext cx="2953512" cy="7863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원C </a:t>
            </a:r>
            <a:r>
              <a:rPr sz="930" b="1">
                <a:solidFill>
                  <a:srgbClr val="0066B3"/>
                </a:solidFill>
                <a:latin typeface="맑은 고딕"/>
                <a:ea typeface="맑은 고딕"/>
              </a:rPr>
              <a:t>[구현 계획]</a:t>
            </a: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 — Phase D·M15, AI 설계자료가 곧 응찰 근거(attached_refs)</a:t>
            </a:r>
          </a:p>
        </p:txBody>
      </p:sp>
      <p:sp>
        <p:nvSpPr>
          <p:cNvPr id="37" name="Oval 36"/>
          <p:cNvSpPr/>
          <p:nvPr/>
        </p:nvSpPr>
        <p:spPr>
          <a:xfrm>
            <a:off x="8385048" y="439826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567928" y="4343400"/>
            <a:ext cx="2953512" cy="7863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결합의 희소성 — 단일 요소는 모방 가능하나 셋의 폐루프 결합은 경쟁 전시테크·범용 SI가 재현 곤란</a:t>
            </a:r>
          </a:p>
        </p:txBody>
      </p:sp>
      <p:sp>
        <p:nvSpPr>
          <p:cNvPr id="39" name="Oval 38"/>
          <p:cNvSpPr/>
          <p:nvPr/>
        </p:nvSpPr>
        <p:spPr>
          <a:xfrm>
            <a:off x="8385048" y="5184647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567928" y="5129783"/>
            <a:ext cx="2953512" cy="7863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실증 우위 — '말이 아니라 이미 돈다'(인프라·인증·PostGIS·나노바나나·자동배포 기동 중)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3중 해자 — 나노바나나 시공 예측 ∩ PostGIS 실측 공간데이터 ∩ 공사 옥션 폐루프.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추진전략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다섯 개의 차별화 메시지가 배점 다섯 곳을 정확히 겨눈다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REQ-A-001·S-009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21945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219456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WT-1</a:t>
            </a:r>
          </a:p>
        </p:txBody>
      </p:sp>
      <p:pic>
        <p:nvPicPr>
          <p:cNvPr id="16" name="Picture 15" descr="camera-render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592" y="2148840"/>
            <a:ext cx="585216" cy="58521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9224" y="2926080"/>
            <a:ext cx="1901952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도면이 아니라 사진으로 컨펌한다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9224" y="4480560"/>
            <a:ext cx="190195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AI 시각화 핵심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51560" y="5029200"/>
            <a:ext cx="1097280" cy="40233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51560" y="5029200"/>
            <a:ext cx="10972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20점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752344" y="1463040"/>
            <a:ext cx="21945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2752344" y="1463040"/>
            <a:ext cx="219456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752344" y="146304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WT-2</a:t>
            </a:r>
          </a:p>
        </p:txBody>
      </p:sp>
      <p:pic>
        <p:nvPicPr>
          <p:cNvPr id="24" name="Picture 23" descr="booth-layout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016" y="2148840"/>
            <a:ext cx="585216" cy="58521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898648" y="2926080"/>
            <a:ext cx="1901952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수 분 내 3안, 제출 전 규정 자동검증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98648" y="4480560"/>
            <a:ext cx="190195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시각화+기능 교차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300984" y="5029200"/>
            <a:ext cx="1097280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300984" y="5029200"/>
            <a:ext cx="10972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20+15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001768" y="1463040"/>
            <a:ext cx="21945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001768" y="1463040"/>
            <a:ext cx="2194560" cy="4572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01768" y="146304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WT-3</a:t>
            </a:r>
          </a:p>
        </p:txBody>
      </p:sp>
      <p:pic>
        <p:nvPicPr>
          <p:cNvPr id="32" name="Picture 31" descr="auction-gavel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6440" y="2148840"/>
            <a:ext cx="585216" cy="58521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148072" y="2926080"/>
            <a:ext cx="1901952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사진 수준 자료로 응찰하고 발주까지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48072" y="4480560"/>
            <a:ext cx="190195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옥션 폐루프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550408" y="5029200"/>
            <a:ext cx="1097280" cy="402336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550408" y="5029200"/>
            <a:ext cx="10972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15점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7251192" y="1463040"/>
            <a:ext cx="21945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7251192" y="1463040"/>
            <a:ext cx="2194560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7251192" y="146304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WT-4</a:t>
            </a:r>
          </a:p>
        </p:txBody>
      </p:sp>
      <p:pic>
        <p:nvPicPr>
          <p:cNvPr id="40" name="Picture 39" descr="shield-security__0044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5863" y="2148840"/>
            <a:ext cx="585216" cy="585216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7397496" y="2926080"/>
            <a:ext cx="1901952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AI가 만든 것은 표시, 남의 데이터는 차단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97496" y="4480560"/>
            <a:ext cx="190195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보안 3중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799831" y="5029200"/>
            <a:ext cx="1097280" cy="402336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7799831" y="5029200"/>
            <a:ext cx="10972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10점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9500616" y="1463040"/>
            <a:ext cx="21945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9500616" y="1463040"/>
            <a:ext cx="219456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9500616" y="146304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WT-5</a:t>
            </a:r>
          </a:p>
        </p:txBody>
      </p:sp>
      <p:pic>
        <p:nvPicPr>
          <p:cNvPr id="48" name="Picture 47" descr="tenant-building__0066B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5288" y="2148840"/>
            <a:ext cx="585216" cy="585216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9646920" y="2926080"/>
            <a:ext cx="1901952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코드 배포 없이 데이터 온보딩으로 확장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646920" y="4480560"/>
            <a:ext cx="190195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멀티테넌트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10049256" y="5029200"/>
            <a:ext cx="1097280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10049256" y="5029200"/>
            <a:ext cx="10972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5점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5개 Win Theme가 평가배점 5개 항목(20·20+15·15·10·5)에 1:1 대응.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적용기술(나노바나나)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시공 전에 사진으로 의사결정한다 — 경쟁 전시테크가 못 하는 차별화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REQ-A-001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181344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문제 — 참가업체는 도면을 못 읽어 개장일에야 결과를 처음 본다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93976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2029968"/>
            <a:ext cx="6181344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해법 — image-to-image로 빈 부스(도면/실측)를 '시공 후 사진'으로 예측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660903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596896"/>
            <a:ext cx="6181344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실증 — Gemini 라이브(G1 소유자 승인 완료), 워커 상주 </a:t>
            </a: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[검증됨]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227832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3163824"/>
            <a:ext cx="6181344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효과 — 조감도 외주(비용·시간) 대체, 신청 시점 의사결정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78040" y="1463040"/>
            <a:ext cx="4507992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2" name="Picture 21" descr="SCR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737" y="1463040"/>
            <a:ext cx="3996597" cy="3200400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7287768" y="4334255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287768" y="4334255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SCR-12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0" y="4325112"/>
            <a:ext cx="33192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시각화 갤러리 — 표준 샷 · 워터마크 표기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178040" y="4754880"/>
            <a:ext cx="4507992" cy="566928"/>
          </a:xfrm>
          <a:prstGeom prst="roundRect">
            <a:avLst/>
          </a:prstGeom>
          <a:solidFill>
            <a:srgbClr val="FCE9E7"/>
          </a:solidFill>
          <a:ln w="1270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287768" y="4754880"/>
            <a:ext cx="432511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D92D20"/>
                </a:solidFill>
                <a:latin typeface="맑은 고딕"/>
                <a:ea typeface="맑은 고딕"/>
              </a:rPr>
              <a:t>AI 생성 예상 이미지 — 실제 시공과 다를 수 있음. 계약·심사 서류 사용 금지.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02920" y="4114800"/>
            <a:ext cx="6400800" cy="8229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31520" y="4114800"/>
            <a:ext cx="603504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“도면이 아니라 사진으로 컨펌한다” — 신청 시점에 결과 사진으로 의사결정하는 유일 차별화.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Gemini gemini-3.1-flash-image-preview 워커 라이브 [검증됨] · 모든 컷 워터마크 항상 포함.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목차 — 나라장터 정보시스템 표준 7대장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1417320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48640" y="1417320"/>
            <a:ext cx="82296" cy="9875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86384" y="1417320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0066B3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83080" y="1600200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일반현황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83080" y="1984248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제안사·수행조직·핵심 투입인력(M/M)·정량 대응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2551176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48640" y="2551176"/>
            <a:ext cx="82296" cy="9875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86384" y="2551176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6D4A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83080" y="2734056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전략 및 방법론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83080" y="3118104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사업이해·추진전략·적용기술·표준FW·개발방법론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685032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48640" y="3685032"/>
            <a:ext cx="82296" cy="9875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86384" y="3685032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6D4A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83080" y="3867912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기술 및 기능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83080" y="4251960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나노바나나·배치설계배선·옥션·관람·BI·데이터·보안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4818888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48640" y="4818888"/>
            <a:ext cx="82296" cy="9875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86384" y="4818888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0066B3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83080" y="5001768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성능 및 품질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83080" y="5385816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성능·SLA·품질·인터페이스·관측성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245352" y="1417320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6245352" y="1417320"/>
            <a:ext cx="82296" cy="9875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483096" y="1417320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0066B3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79792" y="1600200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프로젝트 관리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79792" y="1984248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일정·관리방법론·위험이슈·품질형상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245352" y="2551176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6245352" y="2551176"/>
            <a:ext cx="82296" cy="9875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83096" y="2551176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0066B3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79792" y="2734056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프로젝트 지원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479792" y="3118104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인수인계·교육·기술지원·유지보수(SM)·비상대책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245352" y="3685032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6245352" y="3685032"/>
            <a:ext cx="82296" cy="9875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483096" y="3685032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6D4AFF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479792" y="3867912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그 밖의 사항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79792" y="4251960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확장·상생협력·하도급·기대효과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245352" y="4818888"/>
            <a:ext cx="539496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6245352" y="4818888"/>
            <a:ext cx="82296" cy="987552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483096" y="4818888"/>
            <a:ext cx="914400" cy="9875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2B4C7E"/>
                </a:solidFill>
                <a:latin typeface="맑은 고딕"/>
                <a:ea typeface="맑은 고딕"/>
              </a:rPr>
              <a:t>부록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479792" y="5001768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A·B·C·D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79792" y="5385816"/>
            <a:ext cx="39319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확인필요·REQ커버리지·성숙도·화면 갤러리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02920" y="6108192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표준 7대장(Ⅰ~Ⅶ) + 부록 — 평가부문과 장 구조를 1:1 정렬. Ⅲ(기술·기능)에 제안 무게 집중.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적용기술(나노바나나)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골격·치수·통로·카메라 앵글은 잠그고, 스타일·재질만 사실화한다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REQ-A-002·003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3108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보존 (잠금) — 왜곡·과장 방지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029968"/>
            <a:ext cx="4983480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부스 골격·치수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26151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2560320"/>
            <a:ext cx="4983480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통로·동선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1455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090672"/>
            <a:ext cx="4983480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카메라 앵글·시점</a:t>
            </a:r>
          </a:p>
        </p:txBody>
      </p:sp>
      <p:sp>
        <p:nvSpPr>
          <p:cNvPr id="22" name="Oval 21"/>
          <p:cNvSpPr/>
          <p:nvPr/>
        </p:nvSpPr>
        <p:spPr>
          <a:xfrm>
            <a:off x="704088" y="3675887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86968" y="3621024"/>
            <a:ext cx="4983480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참조 이미지 inlineData 기준 구조 고정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463040"/>
            <a:ext cx="5513832" cy="3108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교체 (사실화) — 사진 리얼리티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029968"/>
            <a:ext cx="4965192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스타일·컨셉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26151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2560320"/>
            <a:ext cx="4965192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재질·마감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31455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3090672"/>
            <a:ext cx="4965192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조명·분위기</a:t>
            </a:r>
          </a:p>
        </p:txBody>
      </p:sp>
      <p:sp>
        <p:nvSpPr>
          <p:cNvPr id="33" name="Oval 32"/>
          <p:cNvSpPr/>
          <p:nvPr/>
        </p:nvSpPr>
        <p:spPr>
          <a:xfrm>
            <a:off x="6373368" y="3675887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56248" y="3621024"/>
            <a:ext cx="4965192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구조화 프롬프트 사전(BOOTH_TYPES·STYLES·FIXTURE_LAYERS)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480060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31520" y="480060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검증 패턴 — ReRoomAI의 image-to-image 보존/교체 분리를 이식(reroomai-source.md).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보존/교체 파라미터 분리로 왜곡·과장 방지 + 사진급 리얼리티 동시 달성.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적용기술(나노바나나)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생성은 전면 비동기 — 사용자는 대기하지 않고, 완료는 WebSocket으로 밀어준다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REQ-A-007·N-006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2148840"/>
            <a:ext cx="1316736" cy="91440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mobile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96" y="2240280"/>
            <a:ext cx="329184" cy="32918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7784" y="2569464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00447A"/>
                </a:solidFill>
                <a:latin typeface="맑은 고딕"/>
                <a:ea typeface="맑은 고딕"/>
              </a:rPr>
              <a:t>사용자
렌더 요청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01368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888236" y="2148840"/>
            <a:ext cx="1316736" cy="91440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943100" y="2276856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00447A"/>
                </a:solidFill>
                <a:latin typeface="맑은 고딕"/>
                <a:ea typeface="맑은 고딕"/>
              </a:rPr>
              <a:t>Spring 백엔드
RenderJob·쿼터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86684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273552" y="2148840"/>
            <a:ext cx="1316736" cy="91440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1" name="Picture 20" descr="pipeline-flow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328" y="2240280"/>
            <a:ext cx="329184" cy="32918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28416" y="2569464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00447A"/>
                </a:solidFill>
                <a:latin typeface="맑은 고딕"/>
                <a:ea typeface="맑은 고딕"/>
              </a:rPr>
              <a:t>Redis 큐
leftPush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0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658868" y="2148840"/>
            <a:ext cx="1316736" cy="91440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5" name="Picture 24" descr="ai-sparkle__6D4A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644" y="2240280"/>
            <a:ext cx="329184" cy="32918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713731" y="2569464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4A2FCC"/>
                </a:solidFill>
                <a:latin typeface="맑은 고딕"/>
                <a:ea typeface="맑은 고딕"/>
              </a:rPr>
              <a:t>워커
BLPOP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997196" y="1892808"/>
            <a:ext cx="640080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997196" y="1892808"/>
            <a:ext cx="6400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라이브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57316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044183" y="2148840"/>
            <a:ext cx="1316736" cy="91440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099047" y="2276856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4A2FCC"/>
                </a:solidFill>
                <a:latin typeface="맑은 고딕"/>
                <a:ea typeface="맑은 고딕"/>
              </a:rPr>
              <a:t>Gemini
image-to-image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382512" y="1892808"/>
            <a:ext cx="640080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382512" y="1892808"/>
            <a:ext cx="6400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라이브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42631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429500" y="2148840"/>
            <a:ext cx="1316736" cy="91440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6" name="Picture 35" descr="watermark__6D4AF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3276" y="2240280"/>
            <a:ext cx="329184" cy="329184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484364" y="2569464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4A2FCC"/>
                </a:solidFill>
                <a:latin typeface="맑은 고딕"/>
                <a:ea typeface="맑은 고딕"/>
              </a:rPr>
              <a:t>워터마크·S6
로컬 PIL 래스터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727948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814816" y="2148840"/>
            <a:ext cx="1316736" cy="91440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869680" y="2276856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00447A"/>
                </a:solidFill>
                <a:latin typeface="맑은 고딕"/>
                <a:ea typeface="맑은 고딕"/>
              </a:rPr>
              <a:t>오브젝트
스토리지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113264" y="2148840"/>
            <a:ext cx="109728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10200132" y="2148840"/>
            <a:ext cx="1316736" cy="91440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10254996" y="2276856"/>
            <a:ext cx="120700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00447A"/>
                </a:solidFill>
                <a:latin typeface="맑은 고딕"/>
                <a:ea typeface="맑은 고딕"/>
              </a:rPr>
              <a:t>WebSocket
완료 푸시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02920" y="3429000"/>
            <a:ext cx="6766560" cy="658368"/>
          </a:xfrm>
          <a:prstGeom prst="roundRect">
            <a:avLst/>
          </a:prstGeom>
          <a:solidFill>
            <a:srgbClr val="FFF6E8"/>
          </a:solidFill>
          <a:ln w="12700">
            <a:solidFill>
              <a:srgbClr val="E08A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58368" y="3429000"/>
            <a:ext cx="6583680" cy="6583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E08A00"/>
                </a:solidFill>
                <a:latin typeface="맑은 고딕"/>
                <a:ea typeface="맑은 고딕"/>
              </a:rPr>
              <a:t>degraded — G1 미승인/Gemini 장애 시 목(mock) 응답으로 구조·워터마크 유지(REQ-N-005)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7406640" y="3566160"/>
            <a:ext cx="1828800" cy="38404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7406640" y="3566160"/>
            <a:ext cx="182880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성공 시에만 쿼터 차감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9372600" y="3502152"/>
            <a:ext cx="2313432" cy="512064"/>
          </a:xfrm>
          <a:prstGeom prst="roundRect">
            <a:avLst/>
          </a:prstGeom>
          <a:solidFill>
            <a:srgbClr val="FCE9E7"/>
          </a:solidFill>
          <a:ln w="1270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9" name="Picture 48" descr="shield-security__D92D2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4040" y="3566160"/>
            <a:ext cx="310896" cy="31089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9829800" y="3502152"/>
            <a:ext cx="182880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D92D20"/>
                </a:solidFill>
                <a:latin typeface="맑은 고딕"/>
                <a:ea typeface="맑은 고딕"/>
              </a:rPr>
              <a:t>GEMINI_API_KEY = 워커 env only (백엔드 미취급)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이미지 생성 전면 비동기 — 사용자 동기 대기 없음, 평균 40초.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적용기술(AI 신뢰)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결정적 알고리즘이 중심, LLM은 보조, 최종 확정은 사람 — 워터마크는 불변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REQ-S-009·A-017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08760"/>
            <a:ext cx="777240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508760"/>
            <a:ext cx="91440" cy="10972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postgis-spatial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828800"/>
            <a:ext cx="457200" cy="4572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63040" y="1691639"/>
            <a:ext cx="6583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066B3"/>
                </a:solidFill>
                <a:latin typeface="맑은 고딕"/>
                <a:ea typeface="맑은 고딕"/>
              </a:rPr>
              <a:t>결정적 알고리즘 (중심)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2112264"/>
            <a:ext cx="6583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제약 솔버·PostGIS 공간연산 — 배치·배선·규정판정의 권위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498079" y="1892807"/>
            <a:ext cx="640080" cy="32918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498079" y="1892807"/>
            <a:ext cx="64008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14800" y="2587752"/>
            <a:ext cx="3657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98A2B3"/>
                </a:solidFill>
                <a:latin typeface="맑은 고딕"/>
                <a:ea typeface="맑은 고딕"/>
              </a:rPr>
              <a:t>▼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2743200"/>
            <a:ext cx="777240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02920" y="2743200"/>
            <a:ext cx="91440" cy="10972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3" name="Picture 22" descr="ai-sparkle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3063240"/>
            <a:ext cx="457200" cy="4572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63040" y="2926080"/>
            <a:ext cx="6583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LLM (보조)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63040" y="3346704"/>
            <a:ext cx="6583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조건 해석·초안·검수 보조 — RAG 근거·인용·환각 차단(abstain)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498079" y="3127248"/>
            <a:ext cx="640080" cy="32918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498079" y="3127248"/>
            <a:ext cx="64008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14800" y="3822191"/>
            <a:ext cx="3657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98A2B3"/>
                </a:solidFill>
                <a:latin typeface="맑은 고딕"/>
                <a:ea typeface="맑은 고딕"/>
              </a:rPr>
              <a:t>▼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02920" y="3977639"/>
            <a:ext cx="7772400" cy="1097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02920" y="3977639"/>
            <a:ext cx="91440" cy="109728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check-verify__129E6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4297679"/>
            <a:ext cx="457200" cy="4572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463040" y="4160520"/>
            <a:ext cx="6583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129E63"/>
                </a:solidFill>
                <a:latin typeface="맑은 고딕"/>
                <a:ea typeface="맑은 고딕"/>
              </a:rPr>
              <a:t>사람 (최종 확정)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63040" y="4581144"/>
            <a:ext cx="6583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선택·병합·최종 승인 — AI는 제안, 확정은 담당자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498079" y="4361688"/>
            <a:ext cx="640080" cy="32918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498079" y="4361688"/>
            <a:ext cx="64008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549640" y="1508760"/>
            <a:ext cx="3136392" cy="3566160"/>
          </a:xfrm>
          <a:prstGeom prst="roundRect">
            <a:avLst/>
          </a:prstGeom>
          <a:solidFill>
            <a:srgbClr val="FCE9E7"/>
          </a:solidFill>
          <a:ln w="1524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7" name="Picture 36" descr="watermark__D92D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8240" y="1737360"/>
            <a:ext cx="457200" cy="4572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778240" y="2286000"/>
            <a:ext cx="2651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D92D20"/>
                </a:solidFill>
                <a:latin typeface="맑은 고딕"/>
                <a:ea typeface="맑은 고딕"/>
              </a:rPr>
              <a:t>워터마크 불변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778240" y="2697480"/>
            <a:ext cx="2697480" cy="21945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M5 응답 watermarkRequired:true + text + notice(계약·심사 서류 금지). 제거 불가 [검증됨].
AI 답변은 RAG 근거·인용·환각 차단으로 오판 리스크 차단(R-6).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3층 신뢰 구조 — 결정론(블루)이 중심, LLM(퍼플)은 보조, 사람(그린)이 최종 확정.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적용기술(AI 라우팅)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Claude 기본, 장애·폐쇄망이면 Ollama 폴백 — LLM 직접호출 금지, 중앙 경유만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REQ-A-007·016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737360"/>
            <a:ext cx="2103120" cy="91440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737360"/>
            <a:ext cx="192024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요청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1737360"/>
            <a:ext cx="18288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788920" y="1737360"/>
            <a:ext cx="2103120" cy="91440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880360" y="1737360"/>
            <a:ext cx="192024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AiTextRouter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1737360"/>
            <a:ext cx="18288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74920" y="1737360"/>
            <a:ext cx="2103120" cy="91440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166359" y="1737360"/>
            <a:ext cx="192024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Claude (api.anthropic.com·승인 예외)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32320" y="1737360"/>
            <a:ext cx="18288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60920" y="1737360"/>
            <a:ext cx="2103120" cy="914400"/>
          </a:xfrm>
          <a:prstGeom prst="roundRect">
            <a:avLst/>
          </a:prstGeom>
          <a:solidFill>
            <a:srgbClr val="FFF6E8"/>
          </a:solidFill>
          <a:ln w="16510">
            <a:solidFill>
              <a:srgbClr val="E08A00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452360" y="1737360"/>
            <a:ext cx="192024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실패?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18320" y="1737360"/>
            <a:ext cx="18288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646920" y="1737360"/>
            <a:ext cx="2103120" cy="914400"/>
          </a:xfrm>
          <a:prstGeom prst="roundRect">
            <a:avLst/>
          </a:prstGeom>
          <a:solidFill>
            <a:srgbClr val="E1F3F1"/>
          </a:solidFill>
          <a:ln w="16510">
            <a:solidFill>
              <a:srgbClr val="0E9384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738360" y="1737360"/>
            <a:ext cx="192024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Ollama 폴백</a:t>
            </a:r>
          </a:p>
        </p:txBody>
      </p:sp>
      <p:sp>
        <p:nvSpPr>
          <p:cNvPr id="27" name="Oval 26"/>
          <p:cNvSpPr/>
          <p:nvPr/>
        </p:nvSpPr>
        <p:spPr>
          <a:xfrm>
            <a:off x="502920" y="317296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22376" y="310896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AiTextRouter — Claude 기본(승인 예외) → Ollama 폴백(REQ-A-016)</a:t>
            </a:r>
          </a:p>
        </p:txBody>
      </p:sp>
      <p:sp>
        <p:nvSpPr>
          <p:cNvPr id="29" name="Oval 28"/>
          <p:cNvSpPr/>
          <p:nvPr/>
        </p:nvSpPr>
        <p:spPr>
          <a:xfrm>
            <a:off x="502920" y="36758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22376" y="361188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나노바나나는 큐/콜백만(백엔드는 이미지 미취급), degraded 시 목 응답(REQ-A-007·N-005)</a:t>
            </a:r>
          </a:p>
        </p:txBody>
      </p:sp>
      <p:sp>
        <p:nvSpPr>
          <p:cNvPr id="31" name="Oval 30"/>
          <p:cNvSpPr/>
          <p:nvPr/>
        </p:nvSpPr>
        <p:spPr>
          <a:xfrm>
            <a:off x="502920" y="417880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22376" y="411480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AiTextRouter/AiConfig는 UIWS 패턴 [구현 계획: 착수 대기]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89204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489204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온프레미스 우선 — 외부 AI(Claude·Gemini)는 승인 예외만, 데이터 주권 확보.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AI 라우터 폴백 — Claude→실패→Ollama, 중앙 경유만(직접 호출 신설 금지).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표준 프레임워크 적용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검증된 GUARDiA/WISE 표준 프레임워크 위에 전시 도메인을 얹는다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5532120" cy="3291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적용 표준 프레임워크</a:t>
            </a:r>
          </a:p>
        </p:txBody>
      </p:sp>
      <p:sp>
        <p:nvSpPr>
          <p:cNvPr id="14" name="Oval 13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86968" y="2029968"/>
            <a:ext cx="4983480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GUARDiA 표준(UIWS/WISE) — Spring Boot 3.x(Java17)+MyBatis+React18/19+PostgreSQL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74320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688336"/>
            <a:ext cx="4983480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인증(JWT+2FA/OTP)·시스템관리·공통 업무모듈 이식(재설계 금지)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340156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3346704"/>
            <a:ext cx="4983480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단일 jar·모듈러 모놀리스·4계층(Controller/Service/Mapper/DTO) 표준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40599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4005072"/>
            <a:ext cx="4983480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CI/CD Fail-Safe(빌드→배포→헬스체크→롤백) 표준 </a:t>
            </a:r>
            <a:r>
              <a:rPr sz="930" b="1">
                <a:solidFill>
                  <a:srgbClr val="129E63"/>
                </a:solidFill>
                <a:latin typeface="맑은 고딕"/>
                <a:ea typeface="맑은 고딕"/>
              </a:rPr>
              <a:t>[검증됨]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72200" y="1463040"/>
            <a:ext cx="5513832" cy="3291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표준 준수·정합성</a:t>
            </a:r>
          </a:p>
        </p:txBody>
      </p:sp>
      <p:sp>
        <p:nvSpPr>
          <p:cNvPr id="25" name="Oval 24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56248" y="2029968"/>
            <a:ext cx="4965192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별표3의2 제약사항 '표준 프레임워크 적용' 대응 — 개발표준·명명·형상 표준화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74320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688336"/>
            <a:ext cx="4965192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전자정부 표준프레임워크 적용 요구 여부는 [협의: 공고 확인](현행=GUARDiA 표준)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340156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3346704"/>
            <a:ext cx="4965192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표준 위 도메인 코어만 신규 — 착수 리스크·재사용성 우위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40599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4005072"/>
            <a:ext cx="4965192" cy="6583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공공 SW 개발보안·시큐어코딩 가이드 준수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892040"/>
            <a:ext cx="11183112" cy="54864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4892040"/>
            <a:ext cx="1081735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표준 프레임워크 재사용 — 검증 자산 위에 도메인만 구현, 품질·일관성·유지보수성 확보.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표준 프레임워크 적용 — 별표3의2 제약사항 대응. 전자정부 표준FW 정합성은 공고 확인.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Ⅱ. 전략·방법론 · 개발 방법론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설계 → 시각화 → 발주 → 시공 → 운영 → 분석이 하나의 순환으로 닫힌다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38344" y="1627632"/>
            <a:ext cx="2103120" cy="768096"/>
          </a:xfrm>
          <a:prstGeom prst="roundRect">
            <a:avLst/>
          </a:prstGeom>
          <a:solidFill>
            <a:srgbClr val="E1EFF9"/>
          </a:solidFill>
          <a:ln w="1778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38344" y="1737360"/>
            <a:ext cx="210312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판매·기획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38344" y="2066544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M1·M16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582536" y="2519172"/>
            <a:ext cx="2103120" cy="768096"/>
          </a:xfrm>
          <a:prstGeom prst="roundRect">
            <a:avLst/>
          </a:prstGeom>
          <a:solidFill>
            <a:srgbClr val="ECE8FF"/>
          </a:solidFill>
          <a:ln w="1778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582536" y="2628900"/>
            <a:ext cx="210312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설계·시각화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2536" y="2958084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M2~M5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582536" y="4302252"/>
            <a:ext cx="2103120" cy="768096"/>
          </a:xfrm>
          <a:prstGeom prst="roundRect">
            <a:avLst/>
          </a:prstGeom>
          <a:solidFill>
            <a:srgbClr val="E1EFF9"/>
          </a:solidFill>
          <a:ln w="1778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582536" y="4411980"/>
            <a:ext cx="210312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발주·계약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2536" y="4741164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M15·M6·M9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38344" y="5193792"/>
            <a:ext cx="2103120" cy="768096"/>
          </a:xfrm>
          <a:prstGeom prst="roundRect">
            <a:avLst/>
          </a:prstGeom>
          <a:solidFill>
            <a:srgbClr val="E1EFF9"/>
          </a:solidFill>
          <a:ln w="1778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038344" y="5303520"/>
            <a:ext cx="210312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참가·관람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8344" y="5632704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M10·M11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494151" y="4302252"/>
            <a:ext cx="2103120" cy="768096"/>
          </a:xfrm>
          <a:prstGeom prst="roundRect">
            <a:avLst/>
          </a:prstGeom>
          <a:solidFill>
            <a:srgbClr val="E1EFF9"/>
          </a:solidFill>
          <a:ln w="1778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494151" y="4411980"/>
            <a:ext cx="210312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현장운영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94151" y="4741164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M8·M13·M14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494151" y="2519172"/>
            <a:ext cx="2103120" cy="768096"/>
          </a:xfrm>
          <a:prstGeom prst="roundRect">
            <a:avLst/>
          </a:prstGeom>
          <a:solidFill>
            <a:srgbClr val="ECE8FF"/>
          </a:solidFill>
          <a:ln w="1778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494151" y="2628900"/>
            <a:ext cx="210312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사후·경영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94151" y="2958084"/>
            <a:ext cx="2103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M16</a:t>
            </a:r>
          </a:p>
        </p:txBody>
      </p:sp>
      <p:pic>
        <p:nvPicPr>
          <p:cNvPr id="29" name="Picture 28" descr="closed-loop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984" y="3291840"/>
            <a:ext cx="1005840" cy="100584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각 단계 산출물이 다음 단계 입력 → 분석(M16)이 다음 행사 기획(M1)으로 환류.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기술 및 기능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TECHNOLOGY &amp; FUNCTION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나노바나나·배치설계배선·옥션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관람·BI·데이터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기술적 보안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정성 · 기술및기능(최다)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모듈 조망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18개 모듈+공통 레이어를 한 장으로 조망 — P0 코어 4개가 심장이다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REQ-F-073~076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371600" y="1371600"/>
            <a:ext cx="1664207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371600" y="1371600"/>
            <a:ext cx="1664207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판매·기획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090672" y="1371600"/>
            <a:ext cx="1664207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090672" y="1371600"/>
            <a:ext cx="1664207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설계·시각화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809744" y="1371600"/>
            <a:ext cx="1664207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809744" y="1371600"/>
            <a:ext cx="1664207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발주·계약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528816" y="1371600"/>
            <a:ext cx="1664207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528816" y="1371600"/>
            <a:ext cx="1664207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참가·관람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247888" y="1371600"/>
            <a:ext cx="1664207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247888" y="1371600"/>
            <a:ext cx="1664207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현장운영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966959" y="1371600"/>
            <a:ext cx="1664207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966959" y="1371600"/>
            <a:ext cx="1664207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사후·경영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2920" y="1810512"/>
            <a:ext cx="822960" cy="10972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1810512"/>
            <a:ext cx="82296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3017520"/>
            <a:ext cx="822960" cy="10972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3017520"/>
            <a:ext cx="82296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02920" y="4224528"/>
            <a:ext cx="822960" cy="914400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02920" y="4224528"/>
            <a:ext cx="82296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118103" y="1810512"/>
            <a:ext cx="1609343" cy="512064"/>
          </a:xfrm>
          <a:prstGeom prst="roundRect">
            <a:avLst/>
          </a:prstGeom>
          <a:solidFill>
            <a:srgbClr val="ECE8FF"/>
          </a:solidFill>
          <a:ln w="279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3191256" y="1856231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D4AFF"/>
                </a:solidFill>
                <a:latin typeface="맑은 고딕"/>
                <a:ea typeface="맑은 고딕"/>
              </a:rPr>
              <a:t>M2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플로어플랜</a:t>
            </a:r>
          </a:p>
        </p:txBody>
      </p:sp>
      <p:pic>
        <p:nvPicPr>
          <p:cNvPr id="33" name="Picture 32" descr="booth-layout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839" y="1865376"/>
            <a:ext cx="237744" cy="237744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3118103" y="2359152"/>
            <a:ext cx="1609343" cy="512064"/>
          </a:xfrm>
          <a:prstGeom prst="roundRect">
            <a:avLst/>
          </a:prstGeom>
          <a:solidFill>
            <a:srgbClr val="ECE8FF"/>
          </a:solidFill>
          <a:ln w="279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191256" y="2404872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D4AFF"/>
                </a:solidFill>
                <a:latin typeface="맑은 고딕"/>
                <a:ea typeface="맑은 고딕"/>
              </a:rPr>
              <a:t>M3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부스설계</a:t>
            </a:r>
          </a:p>
        </p:txBody>
      </p:sp>
      <p:pic>
        <p:nvPicPr>
          <p:cNvPr id="36" name="Picture 35" descr="camera-render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839" y="2414016"/>
            <a:ext cx="237744" cy="237744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4837176" y="1810512"/>
            <a:ext cx="1609343" cy="512064"/>
          </a:xfrm>
          <a:prstGeom prst="roundRect">
            <a:avLst/>
          </a:prstGeom>
          <a:solidFill>
            <a:srgbClr val="ECE8FF"/>
          </a:solidFill>
          <a:ln w="279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910328" y="1856231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D4AFF"/>
                </a:solidFill>
                <a:latin typeface="맑은 고딕"/>
                <a:ea typeface="맑은 고딕"/>
              </a:rPr>
              <a:t>M4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유틸리티</a:t>
            </a:r>
          </a:p>
        </p:txBody>
      </p:sp>
      <p:pic>
        <p:nvPicPr>
          <p:cNvPr id="39" name="Picture 38" descr="wiring-power__6D4A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912" y="1865376"/>
            <a:ext cx="237744" cy="237744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4837176" y="2359152"/>
            <a:ext cx="1609343" cy="512064"/>
          </a:xfrm>
          <a:prstGeom prst="roundRect">
            <a:avLst/>
          </a:prstGeom>
          <a:solidFill>
            <a:srgbClr val="ECE8FF"/>
          </a:solidFill>
          <a:ln w="279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910328" y="2404872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D4AFF"/>
                </a:solidFill>
                <a:latin typeface="맑은 고딕"/>
                <a:ea typeface="맑은 고딕"/>
              </a:rPr>
              <a:t>M5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나노바나나</a:t>
            </a:r>
          </a:p>
        </p:txBody>
      </p:sp>
      <p:pic>
        <p:nvPicPr>
          <p:cNvPr id="42" name="Picture 41" descr="ai-sparkle__6D4AF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912" y="2414016"/>
            <a:ext cx="237744" cy="237744"/>
          </a:xfrm>
          <a:prstGeom prst="rect">
            <a:avLst/>
          </a:prstGeom>
        </p:spPr>
      </p:pic>
      <p:sp>
        <p:nvSpPr>
          <p:cNvPr id="43" name="Rounded Rectangle 42"/>
          <p:cNvSpPr/>
          <p:nvPr/>
        </p:nvSpPr>
        <p:spPr>
          <a:xfrm>
            <a:off x="1399032" y="3017520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1472184" y="3063239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M1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판매·홀배정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4837176" y="3017520"/>
            <a:ext cx="1609343" cy="475488"/>
          </a:xfrm>
          <a:prstGeom prst="roundRect">
            <a:avLst/>
          </a:prstGeom>
          <a:solidFill>
            <a:srgbClr val="E1EFF9"/>
          </a:solidFill>
          <a:ln w="279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4910328" y="3063239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M15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옥션(역경매)</a:t>
            </a:r>
          </a:p>
        </p:txBody>
      </p:sp>
      <p:pic>
        <p:nvPicPr>
          <p:cNvPr id="47" name="Picture 46" descr="auction-gavel__0066B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912" y="3072384"/>
            <a:ext cx="237744" cy="237744"/>
          </a:xfrm>
          <a:prstGeom prst="rect">
            <a:avLst/>
          </a:prstGeom>
        </p:spPr>
      </p:pic>
      <p:sp>
        <p:nvSpPr>
          <p:cNvPr id="48" name="Rounded Rectangle 47"/>
          <p:cNvSpPr/>
          <p:nvPr/>
        </p:nvSpPr>
        <p:spPr>
          <a:xfrm>
            <a:off x="4837176" y="3547872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4910328" y="3593591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M6·M9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서류·정산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556248" y="3017520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629400" y="3063239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M10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관람·등록</a:t>
            </a:r>
          </a:p>
        </p:txBody>
      </p:sp>
      <p:pic>
        <p:nvPicPr>
          <p:cNvPr id="52" name="Picture 51" descr="visitor-badge__0066B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2984" y="3072384"/>
            <a:ext cx="237744" cy="237744"/>
          </a:xfrm>
          <a:prstGeom prst="rect">
            <a:avLst/>
          </a:prstGeom>
        </p:spPr>
      </p:pic>
      <p:sp>
        <p:nvSpPr>
          <p:cNvPr id="53" name="Rounded Rectangle 52"/>
          <p:cNvSpPr/>
          <p:nvPr/>
        </p:nvSpPr>
        <p:spPr>
          <a:xfrm>
            <a:off x="6556248" y="3547872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6629400" y="3593591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M7·M11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매칭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9994391" y="3017520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10067543" y="3063239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M16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경영분석 BI</a:t>
            </a:r>
          </a:p>
        </p:txBody>
      </p:sp>
      <p:pic>
        <p:nvPicPr>
          <p:cNvPr id="57" name="Picture 56" descr="dashboard-chart__0066B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11128" y="3072384"/>
            <a:ext cx="237744" cy="237744"/>
          </a:xfrm>
          <a:prstGeom prst="rect">
            <a:avLst/>
          </a:prstGeom>
        </p:spPr>
      </p:pic>
      <p:sp>
        <p:nvSpPr>
          <p:cNvPr id="58" name="Rounded Rectangle 57"/>
          <p:cNvSpPr/>
          <p:nvPr/>
        </p:nvSpPr>
        <p:spPr>
          <a:xfrm>
            <a:off x="9994391" y="3547872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10067543" y="3593591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M12·M17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CMS·공개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399032" y="3547872"/>
            <a:ext cx="1609343" cy="475488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1472184" y="3593591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66B3"/>
                </a:solidFill>
                <a:latin typeface="맑은 고딕"/>
                <a:ea typeface="맑은 고딕"/>
              </a:rPr>
              <a:t>M18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관리자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275319" y="4224528"/>
            <a:ext cx="1609343" cy="4572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98A2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8348471" y="4270248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98A2B3"/>
                </a:solidFill>
                <a:latin typeface="맑은 고딕"/>
                <a:ea typeface="맑은 고딕"/>
              </a:rPr>
              <a:t>M8·M13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물류·내비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275319" y="4700016"/>
            <a:ext cx="1609343" cy="4572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98A2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8348471" y="4745736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98A2B3"/>
                </a:solidFill>
                <a:latin typeface="맑은 고딕"/>
                <a:ea typeface="맑은 고딕"/>
              </a:rPr>
              <a:t>M14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현장 IoT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556248" y="4224528"/>
            <a:ext cx="1609343" cy="4572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98A2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29400" y="4270248"/>
            <a:ext cx="149961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98A2B3"/>
                </a:solidFill>
                <a:latin typeface="맑은 고딕"/>
                <a:ea typeface="맑은 고딕"/>
              </a:rPr>
              <a:t>M11 </a:t>
            </a: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비즈매칭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502920" y="5285232"/>
            <a:ext cx="11183112" cy="31089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40080" y="5285232"/>
            <a:ext cx="109728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00447A"/>
                </a:solidFill>
                <a:latin typeface="맑은 고딕"/>
                <a:ea typeface="맑은 고딕"/>
              </a:rPr>
              <a:t>공통/시스템관리 레이어(§5B) — 전 모듈 선행 기반  [검증됨] 공통코드·메뉴·업무모듈·회의록·알림센터(WISE 이식 Flyway V1~V9)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632704"/>
            <a:ext cx="11183112" cy="310896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632704"/>
            <a:ext cx="109728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4A2FCC"/>
                </a:solidFill>
                <a:latin typeface="맑은 고딕"/>
                <a:ea typeface="맑은 고딕"/>
              </a:rPr>
              <a:t>멀티테넌시(§1A) — tenant_id 격리 기반  [구현 계획]     │     100대 기능 성숙도: 기구현 63 · 부분 18 · 신규 19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생애주기 6단계 × 우선순위(P0/P1/P2) 매트릭스 — P0 4개(굵은 테두리)가 심장.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기능(나노바나나 샷세트)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정면·야간·통로·내부·Before/After·배선·홀전경 — 7컷을 평균 40초에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REQ-A-001·F-019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554480"/>
            <a:ext cx="1536192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30936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7" name="Picture 16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60" y="2377440"/>
            <a:ext cx="438912" cy="43891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94360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정면 부스 전경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13816" y="3611880"/>
            <a:ext cx="914400" cy="20116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13816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자동생성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093976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2093976" y="1554480"/>
            <a:ext cx="1536192" cy="38404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093976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S2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221992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5" name="Picture 24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615" y="2377440"/>
            <a:ext cx="438912" cy="43891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185416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야간 조명 연출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404872" y="3611880"/>
            <a:ext cx="914400" cy="201168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2404872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온디맨드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685032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3685032" y="1554480"/>
            <a:ext cx="1536192" cy="38404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685032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S3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813048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672" y="2377440"/>
            <a:ext cx="438912" cy="43891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776472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통로 시점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995928" y="3611880"/>
            <a:ext cx="914400" cy="201168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995928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온디맨드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276088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5276088" y="1554480"/>
            <a:ext cx="1536192" cy="38404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276088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S4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404103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1" name="Picture 40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727" y="2377440"/>
            <a:ext cx="438912" cy="43891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367527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부스 내부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586983" y="3611880"/>
            <a:ext cx="914400" cy="201168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5586983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온디맨드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867144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867144" y="1554480"/>
            <a:ext cx="1536192" cy="38404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867144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S5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995159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9" name="Picture 48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783" y="2377440"/>
            <a:ext cx="438912" cy="43891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6958583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Before/After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7178040" y="3611880"/>
            <a:ext cx="914400" cy="201168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7178040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온디맨드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458200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ounded Rectangle 53"/>
          <p:cNvSpPr/>
          <p:nvPr/>
        </p:nvSpPr>
        <p:spPr>
          <a:xfrm>
            <a:off x="8458200" y="1554480"/>
            <a:ext cx="1536192" cy="38404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8458200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S6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586216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7" name="Picture 56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6840" y="2377440"/>
            <a:ext cx="438912" cy="438912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549640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배선 오버레이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769096" y="3611880"/>
            <a:ext cx="914400" cy="201168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8769096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온디맨드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0049256" y="1554480"/>
            <a:ext cx="1536192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Rounded Rectangle 61"/>
          <p:cNvSpPr/>
          <p:nvPr/>
        </p:nvSpPr>
        <p:spPr>
          <a:xfrm>
            <a:off x="10049256" y="1554480"/>
            <a:ext cx="1536192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10049256" y="1554480"/>
            <a:ext cx="15361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S7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0177272" y="2048256"/>
            <a:ext cx="1280160" cy="109728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5" name="Picture 64" descr="camera-render__98A2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7896" y="2377440"/>
            <a:ext cx="438912" cy="438912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10140696" y="3200400"/>
            <a:ext cx="135331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홀 전경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0360152" y="3611880"/>
            <a:ext cx="914400" cy="20116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10360152" y="3611880"/>
            <a:ext cx="914400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자동생성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502920" y="4114800"/>
            <a:ext cx="11183112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731520" y="411480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자동생성은 비용·품질 제어 위해 S1·S7 한정, 나머지는 온디맨드  [구현 계획: 샷세트 파이프라인]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502920" y="4892040"/>
            <a:ext cx="11183112" cy="457200"/>
          </a:xfrm>
          <a:prstGeom prst="roundRect">
            <a:avLst/>
          </a:prstGeom>
          <a:solidFill>
            <a:srgbClr val="FCE9E7"/>
          </a:solidFill>
          <a:ln w="1270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612648" y="4892040"/>
            <a:ext cx="110002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D92D20"/>
                </a:solidFill>
                <a:latin typeface="맑은 고딕"/>
                <a:ea typeface="맑은 고딕"/>
              </a:rPr>
              <a:t>AI 생성 예상 이미지 — 실제 시공과 다를 수 있음. 계약·심사 서류 사용 금지.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02920" y="54864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표준 샷세트 7컷 — 모든 컷에 워터마크·금지 고지 항상 포함.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기능(Before/After)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드래그 한 번으로 빈 부스와 시공 후를 비교하고, 배선을 색으로 겹쳐 본다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REQ-A-004·005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3931920" cy="32004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77240" y="1920240"/>
            <a:ext cx="3383279" cy="7315"/>
          </a:xfrm>
          <a:prstGeom prst="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77240" y="2560320"/>
            <a:ext cx="3383279" cy="7315"/>
          </a:xfrm>
          <a:prstGeom prst="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77240" y="3200400"/>
            <a:ext cx="3383279" cy="7315"/>
          </a:xfrm>
          <a:prstGeom prst="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40479"/>
            <a:ext cx="3383279" cy="7315"/>
          </a:xfrm>
          <a:prstGeom prst="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4434840" y="1463040"/>
            <a:ext cx="3931920" cy="32004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4434840" y="1463040"/>
            <a:ext cx="3931920" cy="320040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4434840" y="1463040"/>
            <a:ext cx="3931920" cy="3200400"/>
          </a:xfrm>
          <a:prstGeom prst="roundRect">
            <a:avLst/>
          </a:prstGeom>
          <a:noFill/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1" name="Picture 20" descr="camera-render__FFFF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79" y="2468880"/>
            <a:ext cx="548640" cy="54864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416552" y="1463040"/>
            <a:ext cx="45720" cy="3200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233672" y="2862072"/>
            <a:ext cx="402336" cy="402336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233672" y="2843784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066B3"/>
                </a:solidFill>
                <a:latin typeface="맑은 고딕"/>
                <a:ea typeface="맑은 고딕"/>
              </a:rPr>
              <a:t>‹›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" y="1600200"/>
            <a:ext cx="2103120" cy="292608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1600200"/>
            <a:ext cx="21031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Before: 빈 부스 (도면/실측)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572000" y="1600200"/>
            <a:ext cx="237744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572000" y="1600200"/>
            <a:ext cx="23774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After: 시공 후 예상 (AI 생성)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49640" y="1463040"/>
            <a:ext cx="3136392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8549640" y="1463040"/>
            <a:ext cx="3136392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549640" y="1463040"/>
            <a:ext cx="313639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배선 색상 범례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778240" y="2240280"/>
            <a:ext cx="640080" cy="54864"/>
          </a:xfrm>
          <a:prstGeom prst="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555480" y="2148840"/>
            <a:ext cx="201168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전기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RED 실선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778240" y="2743200"/>
            <a:ext cx="640080" cy="54864"/>
          </a:xfrm>
          <a:prstGeom prst="rect">
            <a:avLst/>
          </a:prstGeom>
          <a:solidFill>
            <a:srgbClr val="0BA5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555480" y="2651760"/>
            <a:ext cx="201168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네트워크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CYAN 파선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778240" y="3246120"/>
            <a:ext cx="640080" cy="54864"/>
          </a:xfrm>
          <a:prstGeom prst="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555480" y="3154680"/>
            <a:ext cx="201168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급배수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TEAL 점선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778240" y="3794760"/>
            <a:ext cx="2743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ARIA slider · 키보드 좌우 조작 (WCAG AA)</a:t>
            </a:r>
          </a:p>
        </p:txBody>
      </p:sp>
      <p:pic>
        <p:nvPicPr>
          <p:cNvPr id="39" name="Picture 38" descr="check-verify__129E6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240" y="4160520"/>
            <a:ext cx="274320" cy="274320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502920" y="4892040"/>
            <a:ext cx="11183112" cy="457200"/>
          </a:xfrm>
          <a:prstGeom prst="roundRect">
            <a:avLst/>
          </a:prstGeom>
          <a:solidFill>
            <a:srgbClr val="FCE9E7"/>
          </a:solidFill>
          <a:ln w="1270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12648" y="4892040"/>
            <a:ext cx="110002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D92D20"/>
                </a:solidFill>
                <a:latin typeface="맑은 고딕"/>
                <a:ea typeface="맑은 고딕"/>
              </a:rPr>
              <a:t>AI 생성 예상 이미지 — 실제 시공과 다를 수 있음. 계약·심사 서류 사용 금지.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54864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S6 배선 오버레이는 Gemini 미경유 — 백엔드/워커 로컬 PIL 결정적 래스터(좌표 정확성).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표준 목차 · 평가배점 대응 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정보화사업 표준 배점 — 기술 90(정성70+정량20) / 가격 10에 장별 정렬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6766560" cy="65836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1417320"/>
            <a:ext cx="6492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기술능력 90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0" y="1755648"/>
            <a:ext cx="6492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C7DDF2"/>
                </a:solidFill>
                <a:latin typeface="맑은 고딕"/>
                <a:ea typeface="맑은 고딕"/>
              </a:rPr>
              <a:t>정성 70 + 정량 20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406640" y="1371600"/>
            <a:ext cx="4416552" cy="65836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589520" y="1417320"/>
            <a:ext cx="4142232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가격 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89520" y="1755648"/>
            <a:ext cx="414223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C7DDF2"/>
                </a:solidFill>
                <a:latin typeface="맑은 고딕"/>
                <a:ea typeface="맑은 고딕"/>
              </a:rPr>
              <a:t>입찰가격평가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02920" y="2286000"/>
            <a:ext cx="365760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58368" y="2286000"/>
            <a:ext cx="26974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FFFFFF"/>
                </a:solidFill>
                <a:latin typeface="맑은 고딕"/>
                <a:ea typeface="맑은 고딕"/>
              </a:rPr>
              <a:t>전략 및 방법론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520440" y="2340864"/>
            <a:ext cx="566928" cy="34747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520440" y="2331720"/>
            <a:ext cx="5669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Ⅱ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97680" y="2286000"/>
            <a:ext cx="7315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사업이해·추진전략·적용기술·표준FW·개발방법론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02920" y="2852928"/>
            <a:ext cx="365760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58368" y="2852928"/>
            <a:ext cx="26974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FFFFFF"/>
                </a:solidFill>
                <a:latin typeface="맑은 고딕"/>
                <a:ea typeface="맑은 고딕"/>
              </a:rPr>
              <a:t>기술 및 기능 (최다)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520440" y="2907792"/>
            <a:ext cx="566928" cy="34747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520440" y="2898648"/>
            <a:ext cx="5669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97680" y="2852928"/>
            <a:ext cx="7315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나노바나나·배치설계배선·옥션·관람·BI·기술보안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3419856"/>
            <a:ext cx="365760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8368" y="3419856"/>
            <a:ext cx="26974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FFFFFF"/>
                </a:solidFill>
                <a:latin typeface="맑은 고딕"/>
                <a:ea typeface="맑은 고딕"/>
              </a:rPr>
              <a:t>성능 및 품질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520440" y="3474720"/>
            <a:ext cx="566928" cy="34747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3520440" y="3465576"/>
            <a:ext cx="5669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97680" y="3419856"/>
            <a:ext cx="7315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성능·SLA·품질·인터페이스·관측성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02920" y="3986783"/>
            <a:ext cx="365760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58368" y="3986783"/>
            <a:ext cx="26974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FFFFFF"/>
                </a:solidFill>
                <a:latin typeface="맑은 고딕"/>
                <a:ea typeface="맑은 고딕"/>
              </a:rPr>
              <a:t>프로젝트 관리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20440" y="4041647"/>
            <a:ext cx="566928" cy="34747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520440" y="4032503"/>
            <a:ext cx="5669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97680" y="3986783"/>
            <a:ext cx="7315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일정·관리방법론·위험이슈·품질형상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02920" y="4553712"/>
            <a:ext cx="365760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8368" y="4553712"/>
            <a:ext cx="26974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FFFFFF"/>
                </a:solidFill>
                <a:latin typeface="맑은 고딕"/>
                <a:ea typeface="맑은 고딕"/>
              </a:rPr>
              <a:t>프로젝트 지원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520440" y="4608576"/>
            <a:ext cx="566928" cy="34747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520440" y="4599432"/>
            <a:ext cx="5669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97680" y="4553712"/>
            <a:ext cx="7315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인수인계·교육·기술지원·유지보수(SM)·비상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02920" y="5120640"/>
            <a:ext cx="3657600" cy="4572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58368" y="5120640"/>
            <a:ext cx="26974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FFFFFF"/>
                </a:solidFill>
                <a:latin typeface="맑은 고딕"/>
                <a:ea typeface="맑은 고딕"/>
              </a:rPr>
              <a:t>정량(보유인력·경영·실적·상생)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3520440" y="5175503"/>
            <a:ext cx="566928" cy="34747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E93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3520440" y="5166359"/>
            <a:ext cx="5669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E9384"/>
                </a:solidFill>
                <a:latin typeface="맑은 고딕"/>
                <a:ea typeface="맑은 고딕"/>
              </a:rPr>
              <a:t>Ⅰ·Ⅶ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297680" y="5120640"/>
            <a:ext cx="7315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일반현황 증빙·상생협력·하도급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배점은 수요기관 재량 — 정보화 지침 제18조 원칙값(기술90/가격10, 정성70+정량20) 표기. 실제 공고 확인 시 재정렬.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기능(RenderJob 방어)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8473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다층 방어로 실패를 흡수하고, 성공했을 때만 쿼터를 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124236" y="502920"/>
            <a:ext cx="1561795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124236" y="502920"/>
            <a:ext cx="1561795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REQ-A-006·008·N-007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2194560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554480"/>
            <a:ext cx="219456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55448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214884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입력 가드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512" y="2606040"/>
            <a:ext cx="1865376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크기가드·mimeType 자동감지·SAFETY 분기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70048" y="1554480"/>
            <a:ext cx="128016" cy="23774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752344" y="1554480"/>
            <a:ext cx="2194560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2752344" y="1554480"/>
            <a:ext cx="219456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752344" y="155448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89503" y="214884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친화적 에러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6936" y="2606040"/>
            <a:ext cx="1865376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한글 에러 메시지·재시도 안내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19472" y="1554480"/>
            <a:ext cx="128016" cy="23774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01768" y="1554480"/>
            <a:ext cx="2194560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5001768" y="1554480"/>
            <a:ext cx="219456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01768" y="155448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38928" y="214884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간판 후처리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166359" y="2606040"/>
            <a:ext cx="1865376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한글 렌더 실패 시 간판영역 합성 (R-5 방어)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68895" y="1554480"/>
            <a:ext cx="128016" cy="23774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251192" y="1554480"/>
            <a:ext cx="2194560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7251192" y="1554480"/>
            <a:ext cx="2194560" cy="4572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251192" y="155448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88352" y="214884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E9384"/>
                </a:solidFill>
                <a:latin typeface="맑은 고딕"/>
                <a:ea typeface="맑은 고딕"/>
              </a:rPr>
              <a:t>대량 제어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15783" y="2606040"/>
            <a:ext cx="1865376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자동생성 S1·S7 한정 + 스키마해시 캐시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418320" y="1554480"/>
            <a:ext cx="128016" cy="23774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500616" y="1554480"/>
            <a:ext cx="2194560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9500616" y="1554480"/>
            <a:ext cx="2194560" cy="45720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500616" y="1554480"/>
            <a:ext cx="2194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637776" y="214884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쿼터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665208" y="2606040"/>
            <a:ext cx="1865376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행사별 쿼터, 성공 시에만 차감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02920" y="416052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731520" y="416052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결과 — 실패를 흡수(degraded)하고 성공 시에만 과금, 대량 생성은 캐시·쿼터로 제어.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RenderJob 상태 시퀀스 — 다층 방어 계층.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기능(배치 3안)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547457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제약 솔버가 상이한 목표로 정확히 3안 — 사람이 선택·병합·확정한다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824313" y="502920"/>
            <a:ext cx="1861718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824313" y="502920"/>
            <a:ext cx="186171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REQ-F-007·008·010·A-009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371600"/>
            <a:ext cx="1118311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booth-layout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" y="1417320"/>
            <a:ext cx="310896" cy="3108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51560" y="1371600"/>
            <a:ext cx="105156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제1전시장 5홀 · 판매가능 10,080㎡ · 통로규정 v3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920240"/>
            <a:ext cx="3566160" cy="3063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920240"/>
            <a:ext cx="3566160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2920" y="1920240"/>
            <a:ext cx="35661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안 1 — 통로 효율 최대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85800" y="2450592"/>
            <a:ext cx="3200400" cy="13716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22960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2960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822960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1554480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554480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1554480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2286000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2286000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2286000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3017520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3017520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3017520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22376" y="3950208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판매면적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31720" y="3950208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9,240㎡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2376" y="4261104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부스 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31720" y="4261104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112부스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22376" y="4572000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규정위반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31720" y="4572000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0건</a:t>
            </a:r>
          </a:p>
        </p:txBody>
      </p:sp>
      <p:pic>
        <p:nvPicPr>
          <p:cNvPr id="38" name="Picture 37" descr="check-verify__129E6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880" y="4553712"/>
            <a:ext cx="237744" cy="237744"/>
          </a:xfrm>
          <a:prstGeom prst="rect">
            <a:avLst/>
          </a:prstGeom>
        </p:spPr>
      </p:pic>
      <p:sp>
        <p:nvSpPr>
          <p:cNvPr id="39" name="Rounded Rectangle 38"/>
          <p:cNvSpPr/>
          <p:nvPr/>
        </p:nvSpPr>
        <p:spPr>
          <a:xfrm>
            <a:off x="4325112" y="1920240"/>
            <a:ext cx="3566160" cy="3063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4325112" y="1920240"/>
            <a:ext cx="3566160" cy="40233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325112" y="1920240"/>
            <a:ext cx="35661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안 2 — 프리미엄 부스 최대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4507992" y="2450592"/>
            <a:ext cx="3200400" cy="13716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4645151" y="2578608"/>
            <a:ext cx="603504" cy="292608"/>
          </a:xfrm>
          <a:prstGeom prst="rect">
            <a:avLst/>
          </a:prstGeom>
          <a:solidFill>
            <a:srgbClr val="6D4AFF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4645151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4645151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5376671" y="2578608"/>
            <a:ext cx="603504" cy="292608"/>
          </a:xfrm>
          <a:prstGeom prst="rect">
            <a:avLst/>
          </a:prstGeom>
          <a:solidFill>
            <a:srgbClr val="6D4AFF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5376671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5376671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6108192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6108192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6108192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6839712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6839712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6839712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4544568" y="3950208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판매면적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153912" y="3950208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8,900㎡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44568" y="4261104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부스 수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153912" y="4261104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108부스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544568" y="4572000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규정위반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153912" y="4572000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0건</a:t>
            </a:r>
          </a:p>
        </p:txBody>
      </p:sp>
      <p:pic>
        <p:nvPicPr>
          <p:cNvPr id="61" name="Picture 60" descr="check-verify__129E6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071" y="4553712"/>
            <a:ext cx="237744" cy="237744"/>
          </a:xfrm>
          <a:prstGeom prst="rect">
            <a:avLst/>
          </a:prstGeom>
        </p:spPr>
      </p:pic>
      <p:sp>
        <p:nvSpPr>
          <p:cNvPr id="62" name="Rounded Rectangle 61"/>
          <p:cNvSpPr/>
          <p:nvPr/>
        </p:nvSpPr>
        <p:spPr>
          <a:xfrm>
            <a:off x="8147304" y="1920240"/>
            <a:ext cx="3566160" cy="3063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ounded Rectangle 62"/>
          <p:cNvSpPr/>
          <p:nvPr/>
        </p:nvSpPr>
        <p:spPr>
          <a:xfrm>
            <a:off x="8147304" y="1920240"/>
            <a:ext cx="3566160" cy="402336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8147304" y="1920240"/>
            <a:ext cx="35661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안 3 — 균형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8330183" y="2450592"/>
            <a:ext cx="3200400" cy="13716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Rectangle 65"/>
          <p:cNvSpPr/>
          <p:nvPr/>
        </p:nvSpPr>
        <p:spPr>
          <a:xfrm>
            <a:off x="8467344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Rectangle 66"/>
          <p:cNvSpPr/>
          <p:nvPr/>
        </p:nvSpPr>
        <p:spPr>
          <a:xfrm>
            <a:off x="8467344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Rectangle 67"/>
          <p:cNvSpPr/>
          <p:nvPr/>
        </p:nvSpPr>
        <p:spPr>
          <a:xfrm>
            <a:off x="8467344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Rectangle 68"/>
          <p:cNvSpPr/>
          <p:nvPr/>
        </p:nvSpPr>
        <p:spPr>
          <a:xfrm>
            <a:off x="9198864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9198864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Rectangle 70"/>
          <p:cNvSpPr/>
          <p:nvPr/>
        </p:nvSpPr>
        <p:spPr>
          <a:xfrm>
            <a:off x="9198864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Rectangle 71"/>
          <p:cNvSpPr/>
          <p:nvPr/>
        </p:nvSpPr>
        <p:spPr>
          <a:xfrm>
            <a:off x="9930384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Rectangle 72"/>
          <p:cNvSpPr/>
          <p:nvPr/>
        </p:nvSpPr>
        <p:spPr>
          <a:xfrm>
            <a:off x="9930384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Rectangle 73"/>
          <p:cNvSpPr/>
          <p:nvPr/>
        </p:nvSpPr>
        <p:spPr>
          <a:xfrm>
            <a:off x="9930384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Rectangle 74"/>
          <p:cNvSpPr/>
          <p:nvPr/>
        </p:nvSpPr>
        <p:spPr>
          <a:xfrm>
            <a:off x="10661904" y="2578608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Rectangle 75"/>
          <p:cNvSpPr/>
          <p:nvPr/>
        </p:nvSpPr>
        <p:spPr>
          <a:xfrm>
            <a:off x="10661904" y="2962656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Rectangle 76"/>
          <p:cNvSpPr/>
          <p:nvPr/>
        </p:nvSpPr>
        <p:spPr>
          <a:xfrm>
            <a:off x="10661904" y="3346703"/>
            <a:ext cx="603504" cy="292608"/>
          </a:xfrm>
          <a:prstGeom prst="rect">
            <a:avLst/>
          </a:prstGeom>
          <a:solidFill>
            <a:srgbClr val="D8DEE8"/>
          </a:solidFill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8366760" y="3950208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판매면적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976104" y="3950208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9,050㎡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366760" y="4261104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부스 수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976104" y="4261104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104부스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366760" y="4572000"/>
            <a:ext cx="16459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규정위반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976104" y="4572000"/>
            <a:ext cx="15544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0건</a:t>
            </a:r>
          </a:p>
        </p:txBody>
      </p:sp>
      <p:pic>
        <p:nvPicPr>
          <p:cNvPr id="84" name="Picture 83" descr="check-verify__129E6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4553712"/>
            <a:ext cx="237744" cy="237744"/>
          </a:xfrm>
          <a:prstGeom prst="rect">
            <a:avLst/>
          </a:prstGeom>
        </p:spPr>
      </p:pic>
      <p:sp>
        <p:nvSpPr>
          <p:cNvPr id="85" name="Rounded Rectangle 84"/>
          <p:cNvSpPr/>
          <p:nvPr/>
        </p:nvSpPr>
        <p:spPr>
          <a:xfrm>
            <a:off x="502920" y="5166360"/>
            <a:ext cx="2651760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502920" y="5166360"/>
            <a:ext cx="26517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[안 선택]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3346704" y="5166360"/>
            <a:ext cx="2651760" cy="40233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3346704" y="5166360"/>
            <a:ext cx="26517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[구역·블록 병합]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190488" y="5166360"/>
            <a:ext cx="2651760" cy="40233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6190488" y="5166360"/>
            <a:ext cx="26517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[병합 후 재검증]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9034272" y="5166360"/>
            <a:ext cx="2651760" cy="402336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TextBox 91"/>
          <p:cNvSpPr txBox="1"/>
          <p:nvPr/>
        </p:nvSpPr>
        <p:spPr>
          <a:xfrm>
            <a:off x="9034272" y="5166360"/>
            <a:ext cx="26517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[최종안 확정·초대링크]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제약 솔버(비-LLM)가 상이한 최적화 목표로 3안 생성·선택/병합 편집(REQ-F-008) · 확정 시 부스좌표 잠금·버전 기록·참가업체 초대링크 발급(REQ-F-010).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기능(규정 검증)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피난통로·바닥하중·비상구를 제출 전에 자동으로 플래깅한다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REQ-F-009·A-010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룰엔진(compliance-v*.json 버전 데이터) + PostGIS 공간 판정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57400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93392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통로폭 ST_Distance/ST_Buffer · 비상구 ST_Intersects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87751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523744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홀 이탈 ST_Contains · 바닥하중 홀별 판정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118103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3054096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병합 후 재검증 필수 · 위반 시 COMPLIANCE_BLOCKED(422)</a:t>
            </a:r>
          </a:p>
        </p:txBody>
      </p:sp>
      <p:sp>
        <p:nvSpPr>
          <p:cNvPr id="21" name="Oval 20"/>
          <p:cNvSpPr/>
          <p:nvPr/>
        </p:nvSpPr>
        <p:spPr>
          <a:xfrm>
            <a:off x="502920" y="3648456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2376" y="3584448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규정검증=플래깅까지 · 구조안전 판정은 구조기술사/킨텍스 </a:t>
            </a:r>
            <a:r>
              <a:rPr sz="1050" b="1">
                <a:solidFill>
                  <a:srgbClr val="98A2B3"/>
                </a:solidFill>
                <a:latin typeface="맑은 고딕"/>
                <a:ea typeface="맑은 고딕"/>
              </a:rPr>
              <a:t>[Non-Goal]</a:t>
            </a: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 (R-6)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040880" y="1463040"/>
            <a:ext cx="4645152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SCR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968" y="1463040"/>
            <a:ext cx="4224974" cy="3383280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7150608" y="4517136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150608" y="4517136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SCR-09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92440" y="4507992"/>
            <a:ext cx="3456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규정 검증 리포트 — 위반 항목·홀별 하중·비상구 교차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제출 전 자동 플래깅 — 홀매니저 육안 검수 병목 해소. 최종 유권해석은 관할·구조기술사.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기능(부스 설계)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조립부스 3D 프리뷰·독립부스 3안, 높이·리깅·방염·이격은 사전 검증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REQ-F-011~014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조립부스 옵션·3D 프리뷰(REQ-F-011)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39112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75104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독립부스 설계 3안·선택/병합·버전(REQ-F-012)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51176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487168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설계 규정 사전검증 — 높이 5m·리깅 6.5~8.5m·방염·이격(REQ-F-013)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063240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2999232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도면 업로드 비전 추출·검증(REQ-F-014·A-020)</a:t>
            </a:r>
          </a:p>
        </p:txBody>
      </p:sp>
      <p:pic>
        <p:nvPicPr>
          <p:cNvPr id="21" name="Picture 20" descr="check-verify__129E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3749039"/>
            <a:ext cx="256032" cy="25603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68680" y="3749039"/>
            <a:ext cx="2743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높이 ≤ 5m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291840" y="3767327"/>
            <a:ext cx="1188720" cy="25603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291840" y="3767327"/>
            <a:ext cx="11887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사전검증</a:t>
            </a:r>
          </a:p>
        </p:txBody>
      </p:sp>
      <p:pic>
        <p:nvPicPr>
          <p:cNvPr id="25" name="Picture 24" descr="check-verify__129E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4133087"/>
            <a:ext cx="256032" cy="25603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68680" y="4133087"/>
            <a:ext cx="2743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리깅 6.5~8.5m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291840" y="4151375"/>
            <a:ext cx="1188720" cy="25603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291840" y="4151375"/>
            <a:ext cx="11887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사전검증</a:t>
            </a:r>
          </a:p>
        </p:txBody>
      </p:sp>
      <p:pic>
        <p:nvPicPr>
          <p:cNvPr id="29" name="Picture 28" descr="check-verify__129E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4517136"/>
            <a:ext cx="256032" cy="25603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68680" y="4517136"/>
            <a:ext cx="2743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방염 자재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291840" y="4535423"/>
            <a:ext cx="1188720" cy="25603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3291840" y="4535423"/>
            <a:ext cx="11887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사전검증</a:t>
            </a:r>
          </a:p>
        </p:txBody>
      </p:sp>
      <p:pic>
        <p:nvPicPr>
          <p:cNvPr id="33" name="Picture 32" descr="check-verify__E08A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4901183"/>
            <a:ext cx="256032" cy="25603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868680" y="4901183"/>
            <a:ext cx="2743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이격 거리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291840" y="4919471"/>
            <a:ext cx="1188720" cy="25603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291840" y="4919471"/>
            <a:ext cx="118872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확인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7040880" y="1463040"/>
            <a:ext cx="4645152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8" name="Picture 37" descr="SCR-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968" y="1463040"/>
            <a:ext cx="4224974" cy="3383280"/>
          </a:xfrm>
          <a:prstGeom prst="rect">
            <a:avLst/>
          </a:prstGeom>
        </p:spPr>
      </p:pic>
      <p:sp>
        <p:nvSpPr>
          <p:cNvPr id="39" name="Rounded Rectangle 38"/>
          <p:cNvSpPr/>
          <p:nvPr/>
        </p:nvSpPr>
        <p:spPr>
          <a:xfrm>
            <a:off x="7150608" y="4517136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150608" y="4517136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SCR-06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092440" y="4507992"/>
            <a:ext cx="3456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부스 설계 스튜디오 — 옵션·3D 프리뷰·규정 체크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설계 3안 + 규정 체크리스트 — 높이·리깅·방염·이격을 설계 단계에서 사전 검증.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기능(유틸리티 배선)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기기→kW→분전반 자동 산출, 트렌치→분전반 최단 배선을 PostGIS가 그린다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REQ-F-015·016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7863840" cy="420624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68680" y="17830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68680" y="26974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868680" y="36118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68680" y="45262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2057400" y="17830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2057400" y="26974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2057400" y="36118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2057400" y="45262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3246120" y="17830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246120" y="26974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3246120" y="36118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3246120" y="45262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434840" y="17830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434840" y="26974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434840" y="36118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434840" y="45262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623560" y="17830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623560" y="26974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5623560" y="36118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5623560" y="45262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6812280" y="17830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6812280" y="26974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812280" y="36118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6812280" y="4526280"/>
            <a:ext cx="914400" cy="640080"/>
          </a:xfrm>
          <a:prstGeom prst="rect">
            <a:avLst/>
          </a:prstGeom>
          <a:solidFill>
            <a:srgbClr val="D8DEE8"/>
          </a:solidFill>
          <a:ln w="762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7635240" y="3383280"/>
            <a:ext cx="310896" cy="310896"/>
          </a:xfrm>
          <a:prstGeom prst="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7086600" y="3730752"/>
            <a:ext cx="9144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101828"/>
                </a:solidFill>
                <a:latin typeface="맑은 고딕"/>
                <a:ea typeface="맑은 고딕"/>
              </a:rPr>
              <a:t>분전반</a:t>
            </a:r>
          </a:p>
        </p:txBody>
      </p:sp>
      <p:sp>
        <p:nvSpPr>
          <p:cNvPr id="40" name="Diamond 39"/>
          <p:cNvSpPr/>
          <p:nvPr/>
        </p:nvSpPr>
        <p:spPr>
          <a:xfrm>
            <a:off x="1371600" y="2651760"/>
            <a:ext cx="182880" cy="182880"/>
          </a:xfrm>
          <a:prstGeom prst="diamond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Diamond 40"/>
          <p:cNvSpPr/>
          <p:nvPr/>
        </p:nvSpPr>
        <p:spPr>
          <a:xfrm>
            <a:off x="2926079" y="3749040"/>
            <a:ext cx="182880" cy="182880"/>
          </a:xfrm>
          <a:prstGeom prst="diamond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Diamond 41"/>
          <p:cNvSpPr/>
          <p:nvPr/>
        </p:nvSpPr>
        <p:spPr>
          <a:xfrm>
            <a:off x="4663440" y="2286000"/>
            <a:ext cx="182880" cy="182880"/>
          </a:xfrm>
          <a:prstGeom prst="diamond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Diamond 42"/>
          <p:cNvSpPr/>
          <p:nvPr/>
        </p:nvSpPr>
        <p:spPr>
          <a:xfrm>
            <a:off x="5943600" y="3840480"/>
            <a:ext cx="182880" cy="182880"/>
          </a:xfrm>
          <a:prstGeom prst="diamond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4" name="Connector 43"/>
          <p:cNvCxnSpPr/>
          <p:nvPr/>
        </p:nvCxnSpPr>
        <p:spPr>
          <a:xfrm>
            <a:off x="1325880" y="2103120"/>
            <a:ext cx="137160" cy="640080"/>
          </a:xfrm>
          <a:prstGeom prst="bentConnector3">
            <a:avLst/>
          </a:prstGeom>
          <a:ln w="25400">
            <a:solidFill>
              <a:srgbClr val="D92D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or 44"/>
          <p:cNvCxnSpPr/>
          <p:nvPr/>
        </p:nvCxnSpPr>
        <p:spPr>
          <a:xfrm>
            <a:off x="1463040" y="2743200"/>
            <a:ext cx="6309360" cy="795528"/>
          </a:xfrm>
          <a:prstGeom prst="bentConnector3">
            <a:avLst/>
          </a:prstGeom>
          <a:ln w="25400">
            <a:solidFill>
              <a:srgbClr val="D92D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 flipH="1">
            <a:off x="3017520" y="2103120"/>
            <a:ext cx="822960" cy="1737360"/>
          </a:xfrm>
          <a:prstGeom prst="bentConnector3">
            <a:avLst/>
          </a:prstGeom>
          <a:ln w="25400">
            <a:solidFill>
              <a:srgbClr val="0BA5EC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 46"/>
          <p:cNvCxnSpPr/>
          <p:nvPr/>
        </p:nvCxnSpPr>
        <p:spPr>
          <a:xfrm flipV="1">
            <a:off x="3017520" y="3538728"/>
            <a:ext cx="4754880" cy="301752"/>
          </a:xfrm>
          <a:prstGeom prst="bentConnector3">
            <a:avLst/>
          </a:prstGeom>
          <a:ln w="25400">
            <a:solidFill>
              <a:srgbClr val="0BA5EC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 47"/>
          <p:cNvCxnSpPr/>
          <p:nvPr/>
        </p:nvCxnSpPr>
        <p:spPr>
          <a:xfrm flipV="1">
            <a:off x="3566160" y="2377440"/>
            <a:ext cx="1188720" cy="1554480"/>
          </a:xfrm>
          <a:prstGeom prst="bentConnector3">
            <a:avLst/>
          </a:prstGeom>
          <a:ln w="25400">
            <a:solidFill>
              <a:srgbClr val="0E9384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or 48"/>
          <p:cNvCxnSpPr/>
          <p:nvPr/>
        </p:nvCxnSpPr>
        <p:spPr>
          <a:xfrm>
            <a:off x="4754880" y="2377440"/>
            <a:ext cx="3017520" cy="1161288"/>
          </a:xfrm>
          <a:prstGeom prst="bentConnector3">
            <a:avLst/>
          </a:prstGeom>
          <a:ln w="25400">
            <a:solidFill>
              <a:srgbClr val="0E9384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5029200" y="2148840"/>
            <a:ext cx="1737360" cy="27432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5029200" y="2148840"/>
            <a:ext cx="173736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가정 좌표(실측 대기)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8549640" y="1463040"/>
            <a:ext cx="3136392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ounded Rectangle 52"/>
          <p:cNvSpPr/>
          <p:nvPr/>
        </p:nvSpPr>
        <p:spPr>
          <a:xfrm>
            <a:off x="8549640" y="1463040"/>
            <a:ext cx="3136392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549640" y="1463040"/>
            <a:ext cx="313639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배선 색상 범례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778240" y="2240280"/>
            <a:ext cx="640080" cy="54864"/>
          </a:xfrm>
          <a:prstGeom prst="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9555480" y="2148840"/>
            <a:ext cx="201168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전기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RED 실선</a:t>
            </a:r>
          </a:p>
        </p:txBody>
      </p:sp>
      <p:sp>
        <p:nvSpPr>
          <p:cNvPr id="57" name="Rectangle 56"/>
          <p:cNvSpPr/>
          <p:nvPr/>
        </p:nvSpPr>
        <p:spPr>
          <a:xfrm>
            <a:off x="8778240" y="2697480"/>
            <a:ext cx="640080" cy="54864"/>
          </a:xfrm>
          <a:prstGeom prst="rect">
            <a:avLst/>
          </a:prstGeom>
          <a:solidFill>
            <a:srgbClr val="0BA5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9555480" y="2606040"/>
            <a:ext cx="201168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네트워크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CYAN 파선</a:t>
            </a:r>
          </a:p>
        </p:txBody>
      </p:sp>
      <p:sp>
        <p:nvSpPr>
          <p:cNvPr id="59" name="Rectangle 58"/>
          <p:cNvSpPr/>
          <p:nvPr/>
        </p:nvSpPr>
        <p:spPr>
          <a:xfrm>
            <a:off x="8778240" y="3154680"/>
            <a:ext cx="640080" cy="54864"/>
          </a:xfrm>
          <a:prstGeom prst="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9555480" y="3063240"/>
            <a:ext cx="201168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급배수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TEAL 점선</a:t>
            </a:r>
          </a:p>
        </p:txBody>
      </p:sp>
      <p:sp>
        <p:nvSpPr>
          <p:cNvPr id="61" name="Oval 60"/>
          <p:cNvSpPr/>
          <p:nvPr/>
        </p:nvSpPr>
        <p:spPr>
          <a:xfrm>
            <a:off x="8778240" y="3758183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8961120" y="3703320"/>
            <a:ext cx="26060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최근접 트렌치 KNN (geom &lt;-&gt; point)</a:t>
            </a:r>
          </a:p>
        </p:txBody>
      </p:sp>
      <p:sp>
        <p:nvSpPr>
          <p:cNvPr id="63" name="Oval 62"/>
          <p:cNvSpPr/>
          <p:nvPr/>
        </p:nvSpPr>
        <p:spPr>
          <a:xfrm>
            <a:off x="8778240" y="4306823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8961120" y="4251959"/>
            <a:ext cx="26060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최단 경로 ST_Length · 통로 횡단 최소</a:t>
            </a:r>
          </a:p>
        </p:txBody>
      </p:sp>
      <p:sp>
        <p:nvSpPr>
          <p:cNvPr id="65" name="Oval 64"/>
          <p:cNvSpPr/>
          <p:nvPr/>
        </p:nvSpPr>
        <p:spPr>
          <a:xfrm>
            <a:off x="8778240" y="485546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8961120" y="4800600"/>
            <a:ext cx="260604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SRID 0 홀 로컬 미터 · GiST 실시간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홀별 평면도 15장 + CAD 확보 [검증됨] · 미확보 구간은 '가정 좌표(실측 대기)' 라벨(R-2).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기능(위치표시도)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좌표 클릭으로 위치표시도를 자동 작도하고, 신청·견적은 D-25 역산으로 챙긴다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REQ-F-017·018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08990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위치표시도 자동생성 — 좌표 클릭 자동 작도, 수기 작도 폐지(REQ-F-017)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7568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2011680"/>
            <a:ext cx="608990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네트워크·급배수·압축공기 신청 + 마감 리마인더(D-25 역산)(REQ-F-018)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624327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560320"/>
            <a:ext cx="608990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자동 견적 연동 — 신청과 동시에 요율 기반 견적 산출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040880" y="1463040"/>
            <a:ext cx="4645152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0" name="Picture 19" descr="SCR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968" y="1463040"/>
            <a:ext cx="4224974" cy="3383280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7150608" y="4517136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50608" y="4517136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SCR-08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92440" y="4507992"/>
            <a:ext cx="3456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유틸리티 신청 요약·위치표시도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수기 위치표시도 폐지 — 좌표 클릭 자동 작도로 오류·리드타임 제거.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기능(옥션 폐루프)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AI가 만든 설계 자료가 곧 응찰 근거이고, 한 흐름에서 발주까지 끝난다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REQ-F-025·026·031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828800"/>
            <a:ext cx="2468880" cy="310896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ai-sparkle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1965960"/>
            <a:ext cx="457200" cy="457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40080" y="248716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AI 자료 패키지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880360"/>
            <a:ext cx="210312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85800" y="2880360"/>
            <a:ext cx="210312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M2 배치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85800" y="3337560"/>
            <a:ext cx="210312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85800" y="3337560"/>
            <a:ext cx="210312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M3 설계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85800" y="3794760"/>
            <a:ext cx="210312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5800" y="3794760"/>
            <a:ext cx="210312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M4 배선/BOQ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85800" y="4251960"/>
            <a:ext cx="210312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85800" y="4251960"/>
            <a:ext cx="210312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M5 시공예측 이미지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246120" y="1828800"/>
            <a:ext cx="2651760" cy="12801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5" name="Picture 24" descr="auction-gavel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136" y="1956816"/>
            <a:ext cx="310896" cy="31089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758183" y="1938528"/>
            <a:ext cx="210312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옥션 개설
(역경매/RFQ/고정가)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62272" y="1810512"/>
            <a:ext cx="274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434840" y="1810512"/>
            <a:ext cx="2743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434840" y="1810512"/>
            <a:ext cx="274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080760" y="1828800"/>
            <a:ext cx="2651760" cy="1280160"/>
          </a:xfrm>
          <a:prstGeom prst="roundRect">
            <a:avLst/>
          </a:prstGeom>
          <a:solidFill>
            <a:srgbClr val="FCE9E7"/>
          </a:solidFill>
          <a:ln w="25400">
            <a:solidFill>
              <a:srgbClr val="D92D20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shield-security__D92D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776" y="1956816"/>
            <a:ext cx="310896" cy="31089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592824" y="1938528"/>
            <a:ext cx="210312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등록업체 검증 게이트
미등록 응찰 차단 403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296912" y="1810512"/>
            <a:ext cx="274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269479" y="1810512"/>
            <a:ext cx="274320" cy="274320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269479" y="1810512"/>
            <a:ext cx="274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915400" y="1828800"/>
            <a:ext cx="2651760" cy="12801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7" name="Picture 36" descr="document-rtm__0066B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3416" y="1956816"/>
            <a:ext cx="310896" cy="31089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9427464" y="1938528"/>
            <a:ext cx="210312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견적서 제출
PDF·버전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131552" y="1810512"/>
            <a:ext cx="274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10104119" y="1810512"/>
            <a:ext cx="2743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10104119" y="1810512"/>
            <a:ext cx="274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915400" y="3429000"/>
            <a:ext cx="2651760" cy="12801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3" name="Picture 42" descr="dashboard-chart__0066B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3416" y="3557016"/>
            <a:ext cx="310896" cy="31089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9427464" y="3538728"/>
            <a:ext cx="210312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실시간 순위·라운드 마감
Redis 정렬셋·WS 델타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131552" y="3410712"/>
            <a:ext cx="274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0104119" y="3410712"/>
            <a:ext cx="2743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10104119" y="3410712"/>
            <a:ext cx="274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080760" y="3429000"/>
            <a:ext cx="2651760" cy="1280160"/>
          </a:xfrm>
          <a:prstGeom prst="roundRect">
            <a:avLst/>
          </a:prstGeom>
          <a:solidFill>
            <a:srgbClr val="ECE8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9" name="Picture 48" descr="check-verify__6D4AFF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3557016"/>
            <a:ext cx="310896" cy="31089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6592824" y="3538728"/>
            <a:ext cx="210312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종합평가 낙찰
가격+평판+납기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296912" y="3410712"/>
            <a:ext cx="274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7269479" y="3410712"/>
            <a:ext cx="2743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7269479" y="3410712"/>
            <a:ext cx="274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246120" y="3429000"/>
            <a:ext cx="2651760" cy="1280160"/>
          </a:xfrm>
          <a:prstGeom prst="roundRect">
            <a:avLst/>
          </a:prstGeom>
          <a:solidFill>
            <a:srgbClr val="E1F3F1"/>
          </a:solidFill>
          <a:ln w="15240">
            <a:solidFill>
              <a:srgbClr val="0E9384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5" name="Picture 54" descr="closed-loop__0E938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4136" y="3557016"/>
            <a:ext cx="310896" cy="31089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3758183" y="3538728"/>
            <a:ext cx="210312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Award → 계약/발주 자동전환
M6·M9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462272" y="3410712"/>
            <a:ext cx="274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4434840" y="3410712"/>
            <a:ext cx="274320" cy="27432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4434840" y="3410712"/>
            <a:ext cx="274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6</a:t>
            </a:r>
          </a:p>
        </p:txBody>
      </p:sp>
      <p:cxnSp>
        <p:nvCxnSpPr>
          <p:cNvPr id="60" name="Connector 59"/>
          <p:cNvCxnSpPr/>
          <p:nvPr/>
        </p:nvCxnSpPr>
        <p:spPr>
          <a:xfrm flipV="1">
            <a:off x="2971800" y="2468880"/>
            <a:ext cx="274320" cy="274320"/>
          </a:xfrm>
          <a:prstGeom prst="bentConnector3">
            <a:avLst/>
          </a:prstGeom>
          <a:ln w="19050">
            <a:solidFill>
              <a:srgbClr val="6D4A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AI 설계자료가 곧 발주 근거. 사진 수준 자료로 응찰→발주까지 한 흐름  [구현 계획: Phase D-M15].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기능(역경매)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라운드·마감·최저가·내 위치를 실시간으로, 자동마감까지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REQ-F-027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694944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5544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업체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31720" y="15544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현재 최저가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69079" y="15544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평판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66359" y="15544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납기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63640" y="1554480"/>
            <a:ext cx="11704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순위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2920" y="2011680"/>
            <a:ext cx="6949440" cy="457200"/>
          </a:xfrm>
          <a:prstGeom prst="rect">
            <a:avLst/>
          </a:prstGeom>
          <a:solidFill>
            <a:srgbClr val="E1EF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02920" y="2011680"/>
            <a:ext cx="6949440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4360" y="20116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A 장치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31720" y="20116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1,240만원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69079" y="20116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4.2점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66359" y="20116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D+3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263640" y="2011680"/>
            <a:ext cx="11704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1위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2920" y="2468880"/>
            <a:ext cx="6949440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502920" y="2468880"/>
            <a:ext cx="6949440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94360" y="24688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B 시공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31720" y="24688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1,285만원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69079" y="24688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4.5점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66359" y="24688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D+2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63640" y="2468880"/>
            <a:ext cx="11704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2위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2920" y="2926080"/>
            <a:ext cx="6949440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94360" y="29260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 종합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31720" y="29260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1,310만원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69079" y="29260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4.1점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66359" y="29260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D+4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63640" y="2926080"/>
            <a:ext cx="11704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3위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02920" y="3383280"/>
            <a:ext cx="6949440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02920" y="3383280"/>
            <a:ext cx="6949440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594360" y="33832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D 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331720" y="3383280"/>
            <a:ext cx="16276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1,360만원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69079" y="33832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3.9점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66359" y="3383280"/>
            <a:ext cx="9875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D+3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63640" y="3383280"/>
            <a:ext cx="117043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4위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7635240" y="1554480"/>
            <a:ext cx="4050791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7635240" y="1554480"/>
            <a:ext cx="4050791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7635240" y="1554480"/>
            <a:ext cx="4050791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실시간 메커니즘</a:t>
            </a:r>
          </a:p>
        </p:txBody>
      </p:sp>
      <p:sp>
        <p:nvSpPr>
          <p:cNvPr id="49" name="Oval 48"/>
          <p:cNvSpPr/>
          <p:nvPr/>
        </p:nvSpPr>
        <p:spPr>
          <a:xfrm>
            <a:off x="7836408" y="21762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019288" y="2121408"/>
            <a:ext cx="3502151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실시간 순위 = Redis 정렬셋 + WebSocket 델타 푸시</a:t>
            </a:r>
          </a:p>
        </p:txBody>
      </p:sp>
      <p:sp>
        <p:nvSpPr>
          <p:cNvPr id="51" name="Oval 50"/>
          <p:cNvSpPr/>
          <p:nvPr/>
        </p:nvSpPr>
        <p:spPr>
          <a:xfrm>
            <a:off x="7836408" y="27249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019288" y="2670048"/>
            <a:ext cx="3502151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라운드 마감 = Redis 타이머(자동마감)</a:t>
            </a:r>
          </a:p>
        </p:txBody>
      </p:sp>
      <p:sp>
        <p:nvSpPr>
          <p:cNvPr id="53" name="Oval 52"/>
          <p:cNvSpPr/>
          <p:nvPr/>
        </p:nvSpPr>
        <p:spPr>
          <a:xfrm>
            <a:off x="7836408" y="327355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019288" y="3218687"/>
            <a:ext cx="3502151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익명 옵션 · 내 위치 표시</a:t>
            </a:r>
          </a:p>
        </p:txBody>
      </p:sp>
      <p:sp>
        <p:nvSpPr>
          <p:cNvPr id="55" name="Oval 54"/>
          <p:cNvSpPr/>
          <p:nvPr/>
        </p:nvSpPr>
        <p:spPr>
          <a:xfrm>
            <a:off x="7836408" y="382219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8019288" y="3767327"/>
            <a:ext cx="3502151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스캐폴드 4계층·큐·WS 패턴 확정 </a:t>
            </a:r>
            <a:r>
              <a:rPr sz="950" b="1">
                <a:solidFill>
                  <a:srgbClr val="0066B3"/>
                </a:solidFill>
                <a:latin typeface="맑은 고딕"/>
                <a:ea typeface="맑은 고딕"/>
              </a:rPr>
              <a:t>[구현 계획]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502920" y="4023360"/>
            <a:ext cx="2743200" cy="457200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502920" y="4023360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잔여 시간 02:14:37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실시간 순위 보드 — 업체 순위·최저가·잔여 시간, 라운드 자동마감.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기능(종합평가 낙찰)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가격만이 아니라 평판·납기까지 가중 스코어로 투명하게 낙찰한다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REQ-F-028·030·031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가중치(예): 가격 0.6 / 평판 0.25 / 납기 0.15 — 옥션별 설정형(weight jsonb)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2920" y="1737360"/>
            <a:ext cx="11183112" cy="51206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4360" y="1737360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업체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06040" y="1737360"/>
            <a:ext cx="263347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견적금액(점수)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9240" y="1737360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평판(점수)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60920" y="1737360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납기(점수)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72600" y="1737360"/>
            <a:ext cx="156362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가중 종합점수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045952" y="1737360"/>
            <a:ext cx="60350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순위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2249424"/>
            <a:ext cx="11183112" cy="512064"/>
          </a:xfrm>
          <a:prstGeom prst="rect">
            <a:avLst/>
          </a:prstGeom>
          <a:solidFill>
            <a:srgbClr val="E1EF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02920" y="224942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2249424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B 시공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06040" y="2249424"/>
            <a:ext cx="263347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1,285만원(92)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49240" y="2249424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4.5(90)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60920" y="2249424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D+2(95)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72600" y="2249424"/>
            <a:ext cx="156362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91.6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045952" y="2249424"/>
            <a:ext cx="60350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1위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02920" y="2761488"/>
            <a:ext cx="11183112" cy="51206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02920" y="276148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94360" y="2761488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A 장치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06040" y="2761488"/>
            <a:ext cx="263347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1,240만원(96)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49240" y="2761488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4.2(84)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60920" y="2761488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D+3(88)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72600" y="2761488"/>
            <a:ext cx="156362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91.2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045952" y="2761488"/>
            <a:ext cx="60350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2위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27355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94360" y="3273552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 종합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606040" y="3273552"/>
            <a:ext cx="263347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1,310만원(88)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349240" y="3273552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4.1(82)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60920" y="3273552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D+4(80)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372600" y="3273552"/>
            <a:ext cx="156362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85.3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1045952" y="3273552"/>
            <a:ext cx="60350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3위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02920" y="3785616"/>
            <a:ext cx="11183112" cy="51206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502920" y="378561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594360" y="3785616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D 부스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606040" y="3785616"/>
            <a:ext cx="263347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1,360만원(80)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9240" y="3785616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3.9(78)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360920" y="3785616"/>
            <a:ext cx="19019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D+3(88)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372600" y="3785616"/>
            <a:ext cx="156362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81.3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045952" y="3785616"/>
            <a:ext cx="603504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4위</a:t>
            </a:r>
          </a:p>
        </p:txBody>
      </p:sp>
      <p:pic>
        <p:nvPicPr>
          <p:cNvPr id="52" name="Picture 51" descr="check-verify__129E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040" y="2286000"/>
            <a:ext cx="274320" cy="274320"/>
          </a:xfrm>
          <a:prstGeom prst="rect">
            <a:avLst/>
          </a:prstGeom>
        </p:spPr>
      </p:pic>
      <p:sp>
        <p:nvSpPr>
          <p:cNvPr id="53" name="Rounded Rectangle 52"/>
          <p:cNvSpPr/>
          <p:nvPr/>
        </p:nvSpPr>
        <p:spPr>
          <a:xfrm>
            <a:off x="502920" y="438912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731520" y="438912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선정 사유·항목별 비교 근거 자동 산출 — 가격만이 아니라 평판·납기 가중으로 투명·최적 발주.</a:t>
            </a:r>
          </a:p>
        </p:txBody>
      </p:sp>
      <p:sp>
        <p:nvSpPr>
          <p:cNvPr id="55" name="Oval 54"/>
          <p:cNvSpPr/>
          <p:nvPr/>
        </p:nvSpPr>
        <p:spPr>
          <a:xfrm>
            <a:off x="502920" y="52760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722376" y="5212080"/>
            <a:ext cx="1075334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등록업체 AI 매칭 추천(REQ-F-030) · 물량서(BOQ) 자동산출 근거(REQ-F-031)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02920" y="580644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1위(B 시공) = BLUE_LT 강조 + 낙찰(Award). 종합점수 가중합 시각화.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기능(등록 게이트·발주)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8473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미등록 업체는 응찰 자체가 차단(403)되고, 낙찰은 계약·발주로 자동 전환된다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124236" y="502920"/>
            <a:ext cx="1561795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124236" y="502920"/>
            <a:ext cx="1561795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REQ-F-029·032·S-007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2651760" cy="100584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554480"/>
            <a:ext cx="2468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응찰 시도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08960" y="1554480"/>
            <a:ext cx="21945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55848" y="1554480"/>
            <a:ext cx="2651760" cy="100584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447288" y="1554480"/>
            <a:ext cx="2468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M7 등록 검증
TB_COMPANY.kintex_registered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1888" y="1554480"/>
            <a:ext cx="21945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08776" y="1554480"/>
            <a:ext cx="2651760" cy="1005840"/>
          </a:xfrm>
          <a:prstGeom prst="roundRect">
            <a:avLst/>
          </a:prstGeom>
          <a:solidFill>
            <a:srgbClr val="FCE9E7"/>
          </a:solidFill>
          <a:ln w="16510">
            <a:solidFill>
              <a:srgbClr val="D92D20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00216" y="1554480"/>
            <a:ext cx="2468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미등록?
NOT_REGISTERED_COMPANY 403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14815" y="1554480"/>
            <a:ext cx="21945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061704" y="1554480"/>
            <a:ext cx="2651760" cy="1005840"/>
          </a:xfrm>
          <a:prstGeom prst="roundRect">
            <a:avLst/>
          </a:prstGeom>
          <a:solidFill>
            <a:srgbClr val="E3F6EC"/>
          </a:solidFill>
          <a:ln w="16510">
            <a:solidFill>
              <a:srgbClr val="129E6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153144" y="1554480"/>
            <a:ext cx="2468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등록 확인 → 응찰 허용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02920" y="2926080"/>
            <a:ext cx="11183112" cy="640080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2926080"/>
            <a:ext cx="10817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킨텍스 '등록업체 시공 필수' 규정을 시스템이 강제 — 미등록 = 응찰 원천 차단(403).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2920" y="3794760"/>
            <a:ext cx="11183112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02920" y="3794760"/>
            <a:ext cx="11183112" cy="420624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3794760"/>
            <a:ext cx="111831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발주 자동전환</a:t>
            </a:r>
          </a:p>
        </p:txBody>
      </p:sp>
      <p:sp>
        <p:nvSpPr>
          <p:cNvPr id="29" name="Oval 28"/>
          <p:cNvSpPr/>
          <p:nvPr/>
        </p:nvSpPr>
        <p:spPr>
          <a:xfrm>
            <a:off x="704088" y="441655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86968" y="4361688"/>
            <a:ext cx="1063447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Award → 계약/발주 자동전환(M6 서류·M9 정산 연동)</a:t>
            </a:r>
          </a:p>
        </p:txBody>
      </p:sp>
      <p:sp>
        <p:nvSpPr>
          <p:cNvPr id="31" name="Oval 30"/>
          <p:cNvSpPr/>
          <p:nvPr/>
        </p:nvSpPr>
        <p:spPr>
          <a:xfrm>
            <a:off x="704088" y="487375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86968" y="4818888"/>
            <a:ext cx="1063447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이벤트 디커플 — 모듈 간 직접 호출 없이 이벤트로 연동, 순환 의존 금지</a:t>
            </a:r>
          </a:p>
        </p:txBody>
      </p:sp>
      <p:sp>
        <p:nvSpPr>
          <p:cNvPr id="33" name="Oval 32"/>
          <p:cNvSpPr/>
          <p:nvPr/>
        </p:nvSpPr>
        <p:spPr>
          <a:xfrm>
            <a:off x="704088" y="533095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86968" y="5276088"/>
            <a:ext cx="1063447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낙찰 확정 시점에 계약서·발주서·납부 스케줄 자동 생성 흐름으로 연결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등록 검증 시퀀스 + 발주 전환 — 규정 강제와 폐루프 완결.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표준 목차 · [가정] 고지 간지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가정은 숨기지 않고 드러냅니다 — 실제 공고 확인 시 즉시 재정렬합니다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11183112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91440" cy="196596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risk-warning__E08A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691640"/>
            <a:ext cx="502920" cy="5029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63040" y="169164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E08A00"/>
                </a:solidFill>
                <a:latin typeface="맑은 고딕"/>
                <a:ea typeface="맑은 고딕"/>
              </a:rPr>
              <a:t>표준 7대장 재편 — 평가배점·목차 가정 고지</a:t>
            </a:r>
          </a:p>
        </p:txBody>
      </p:sp>
      <p:sp>
        <p:nvSpPr>
          <p:cNvPr id="15" name="Oval 14"/>
          <p:cNvSpPr/>
          <p:nvPr/>
        </p:nvSpPr>
        <p:spPr>
          <a:xfrm>
            <a:off x="1463040" y="2258568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682496" y="2194560"/>
            <a:ext cx="9747504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목차 — 조달청 별지 제5호서식(정보시스템 구축) 표준 7대장(Ⅰ~Ⅶ)으로 재편</a:t>
            </a:r>
          </a:p>
        </p:txBody>
      </p:sp>
      <p:sp>
        <p:nvSpPr>
          <p:cNvPr id="17" name="Oval 16"/>
          <p:cNvSpPr/>
          <p:nvPr/>
        </p:nvSpPr>
        <p:spPr>
          <a:xfrm>
            <a:off x="1463040" y="2642615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682496" y="2578608"/>
            <a:ext cx="9747504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배점 — 정보화사업 표준 기술 90(정성70+정량20)/가격 10 </a:t>
            </a: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[가정]</a:t>
            </a: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, 실제 공고 확인 시 재정렬</a:t>
            </a:r>
          </a:p>
        </p:txBody>
      </p:sp>
      <p:sp>
        <p:nvSpPr>
          <p:cNvPr id="19" name="Oval 18"/>
          <p:cNvSpPr/>
          <p:nvPr/>
        </p:nvSpPr>
        <p:spPr>
          <a:xfrm>
            <a:off x="1463040" y="3026663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82496" y="2962656"/>
            <a:ext cx="9747504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상생협력·하도급·투입인력 실명·단가는 [공고·컨소시엄 확정 시 기재]</a:t>
            </a:r>
          </a:p>
        </p:txBody>
      </p:sp>
      <p:sp>
        <p:nvSpPr>
          <p:cNvPr id="21" name="Oval 20"/>
          <p:cNvSpPr/>
          <p:nvPr/>
        </p:nvSpPr>
        <p:spPr>
          <a:xfrm>
            <a:off x="1463040" y="3410712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682496" y="3346704"/>
            <a:ext cx="9747504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확인 필요(T1~T5)는 부록 A에 집약 → 정직성을 강점으로 전환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3703320"/>
            <a:ext cx="11183112" cy="512064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3703320"/>
            <a:ext cx="10817352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우리의 태도 — 약한 고리를 먼저 드러내고 방어 논리를 붙인다. 발주처 협업 자세로 신뢰를 얻는다.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실제 공고가 확인되면 배점·목차·분량·투입계획을 즉시 재정렬한다.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기능(판매·서류)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가용성은 실시간 캘린더로, 견적은 규칙엔진으로 즉시, 신청은 웹폼→HWP로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REQ-F-001~006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홀/반홀 가용성 실시간 캘린더(REQ-F-001)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39112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75104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규칙엔진 자동 견적 — 2,250원/㎡ [협의: C4 요율 공식본](REQ-F-002)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51176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487168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배정신청 웹폼→HWP 자동생성(REQ-F-003)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063240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2999232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부스 판매 인벤토리·온라인 셀프 선택(REQ-F-004·005)</a:t>
            </a:r>
          </a:p>
        </p:txBody>
      </p:sp>
      <p:sp>
        <p:nvSpPr>
          <p:cNvPr id="21" name="Oval 20"/>
          <p:cNvSpPr/>
          <p:nvPr/>
        </p:nvSpPr>
        <p:spPr>
          <a:xfrm>
            <a:off x="502920" y="3575304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2376" y="3511296"/>
            <a:ext cx="60899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임대계약 전자서명(선택, REQ-F-006)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040880" y="1463040"/>
            <a:ext cx="4645152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SCR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968" y="1463040"/>
            <a:ext cx="4224974" cy="3383280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7150608" y="4517136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150608" y="4517136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SCR-02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92440" y="4507992"/>
            <a:ext cx="3456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주최자 대시보드 — 행사·가용성·신청 현황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견적 수일 대기 → 즉시(규칙엔진). 신청 웹폼→HWP 자동생성으로 수작업 제거.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기능(서류·마일스톤)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547457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D-150/30/25/7을 역산해 알리고, 웹폼은 HWP/PDF로, 검수는 AI가 돕는다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824313" y="502920"/>
            <a:ext cx="1861718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824313" y="502920"/>
            <a:ext cx="186171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REQ-F-020~024·A-011·012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822960" y="2148840"/>
            <a:ext cx="6675119" cy="0"/>
          </a:xfrm>
          <a:prstGeom prst="bentConnector3">
            <a:avLst/>
          </a:prstGeom>
          <a:ln w="1905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325880" y="2029968"/>
            <a:ext cx="237744" cy="23774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914400" y="1508760"/>
            <a:ext cx="1051560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4400" y="1508760"/>
            <a:ext cx="10515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D-150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" y="2377440"/>
            <a:ext cx="16916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판매·계약</a:t>
            </a:r>
          </a:p>
        </p:txBody>
      </p:sp>
      <p:sp>
        <p:nvSpPr>
          <p:cNvPr id="18" name="Oval 17"/>
          <p:cNvSpPr/>
          <p:nvPr/>
        </p:nvSpPr>
        <p:spPr>
          <a:xfrm>
            <a:off x="3063239" y="2029968"/>
            <a:ext cx="237744" cy="23774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2651759" y="1508760"/>
            <a:ext cx="1051560" cy="36576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651759" y="1508760"/>
            <a:ext cx="10515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D-30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77439" y="2377440"/>
            <a:ext cx="16916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배치·설계 마감</a:t>
            </a:r>
          </a:p>
        </p:txBody>
      </p:sp>
      <p:sp>
        <p:nvSpPr>
          <p:cNvPr id="22" name="Oval 21"/>
          <p:cNvSpPr/>
          <p:nvPr/>
        </p:nvSpPr>
        <p:spPr>
          <a:xfrm>
            <a:off x="4800600" y="2029968"/>
            <a:ext cx="237744" cy="23774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4389120" y="1508760"/>
            <a:ext cx="1051560" cy="36576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389120" y="1508760"/>
            <a:ext cx="10515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D-25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14800" y="2377440"/>
            <a:ext cx="16916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유틸리티 신청</a:t>
            </a:r>
          </a:p>
        </p:txBody>
      </p:sp>
      <p:sp>
        <p:nvSpPr>
          <p:cNvPr id="26" name="Oval 25"/>
          <p:cNvSpPr/>
          <p:nvPr/>
        </p:nvSpPr>
        <p:spPr>
          <a:xfrm>
            <a:off x="6537959" y="2029968"/>
            <a:ext cx="237744" cy="237744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26479" y="1508760"/>
            <a:ext cx="1051560" cy="365760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126479" y="1508760"/>
            <a:ext cx="10515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D-7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852159" y="2377440"/>
            <a:ext cx="16916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제출·검수</a:t>
            </a:r>
          </a:p>
        </p:txBody>
      </p:sp>
      <p:sp>
        <p:nvSpPr>
          <p:cNvPr id="30" name="Oval 29"/>
          <p:cNvSpPr/>
          <p:nvPr/>
        </p:nvSpPr>
        <p:spPr>
          <a:xfrm>
            <a:off x="502920" y="317296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22376" y="3108960"/>
            <a:ext cx="70957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마일스톤 자동생성·역산 알림(F-020) · 신고서류 웹폼→HWP/PDF 7종(F-021)</a:t>
            </a:r>
          </a:p>
        </p:txBody>
      </p:sp>
      <p:sp>
        <p:nvSpPr>
          <p:cNvPr id="32" name="Oval 31"/>
          <p:cNvSpPr/>
          <p:nvPr/>
        </p:nvSpPr>
        <p:spPr>
          <a:xfrm>
            <a:off x="502920" y="36758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22376" y="3611880"/>
            <a:ext cx="70957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서류 버전·전자결재 워크플로(F-023) · OCR 계약·납품서 자동등록(F-024·A-020)</a:t>
            </a:r>
          </a:p>
        </p:txBody>
      </p:sp>
      <p:sp>
        <p:nvSpPr>
          <p:cNvPr id="34" name="Oval 33"/>
          <p:cNvSpPr/>
          <p:nvPr/>
        </p:nvSpPr>
        <p:spPr>
          <a:xfrm>
            <a:off x="502920" y="417880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22376" y="4114800"/>
            <a:ext cx="70957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AI 서류 검수(누락·불일치)(A-011) · 규정 자연어 챗봇(근거·인용)(A-012)</a:t>
            </a:r>
          </a:p>
        </p:txBody>
      </p:sp>
      <p:sp>
        <p:nvSpPr>
          <p:cNvPr id="36" name="Oval 35"/>
          <p:cNvSpPr/>
          <p:nvPr/>
        </p:nvSpPr>
        <p:spPr>
          <a:xfrm>
            <a:off x="502920" y="468172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722376" y="4617720"/>
            <a:ext cx="70957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kxwp 제출 릴레이 — 웹폼→HWP/PDF까지 완결, 릴레이만 킨텍스 IT 협의 [협의: C2, R-3](F-022)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229600" y="3063240"/>
            <a:ext cx="3456432" cy="26974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9" name="Picture 38" descr="SCR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535" y="3063240"/>
            <a:ext cx="3368560" cy="2697480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8339327" y="5431536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8339327" y="5431536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SCR-10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281160" y="5422392"/>
            <a:ext cx="2267711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홀매니저 승인 큐 — 서류·전자결재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D-데이 역산 알림 + 웹폼→HWP/PDF + AI 검수 — 서류 리드타임·오류 절감.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기능(관람·등록)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8473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사전등록→모바일 배지→현장 체크인→리드까지, 오프라인에서도 끊기지 않는다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124236" y="502920"/>
            <a:ext cx="1561795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124236" y="502920"/>
            <a:ext cx="1561795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REQ-F-037~044·A-018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08760"/>
            <a:ext cx="265176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508760"/>
            <a:ext cx="265176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document-rtm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768" y="1737360"/>
            <a:ext cx="512064" cy="51206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94360" y="2377440"/>
            <a:ext cx="246887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사전등록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360" y="2788920"/>
            <a:ext cx="246887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유형별·중복검증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36392" y="1508760"/>
            <a:ext cx="182880" cy="1828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282696" y="1508760"/>
            <a:ext cx="265176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3282696" y="1508760"/>
            <a:ext cx="265176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1" name="Picture 20" descr="mobile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544" y="1737360"/>
            <a:ext cx="512064" cy="51206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74136" y="2377440"/>
            <a:ext cx="246887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모바일 배지/QR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74136" y="2788920"/>
            <a:ext cx="246887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발급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16168" y="1508760"/>
            <a:ext cx="182880" cy="1828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062472" y="1508760"/>
            <a:ext cx="265176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6062472" y="1508760"/>
            <a:ext cx="265176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7" name="Picture 26" descr="visitor-badge__0066B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2320" y="1737360"/>
            <a:ext cx="512064" cy="51206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153912" y="2377440"/>
            <a:ext cx="246887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현장 체크인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53912" y="2788920"/>
            <a:ext cx="246887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QR·즉석 인쇄·집계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95944" y="1508760"/>
            <a:ext cx="182880" cy="1828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842248" y="1508760"/>
            <a:ext cx="265176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8842248" y="1508760"/>
            <a:ext cx="265176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dashboard-chart__6D4AF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2096" y="1737360"/>
            <a:ext cx="512064" cy="512064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8933688" y="2377440"/>
            <a:ext cx="246887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리드 캡처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33688" y="2788920"/>
            <a:ext cx="246887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AI 스코어링·분류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389120" y="3520440"/>
            <a:ext cx="3383280" cy="40233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389120" y="3520440"/>
            <a:ext cx="33832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오프라인 체크인 폴백 (REQ-F-040)</a:t>
            </a:r>
          </a:p>
        </p:txBody>
      </p:sp>
      <p:sp>
        <p:nvSpPr>
          <p:cNvPr id="38" name="Oval 37"/>
          <p:cNvSpPr/>
          <p:nvPr/>
        </p:nvSpPr>
        <p:spPr>
          <a:xfrm>
            <a:off x="502920" y="422452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722376" y="4160520"/>
            <a:ext cx="10753344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참가업체 리드캡처(F-041) · AI 리드 스코어링·분류(F-042·A-018) · 세그먼트 EDM(F-043)</a:t>
            </a:r>
          </a:p>
        </p:txBody>
      </p:sp>
      <p:sp>
        <p:nvSpPr>
          <p:cNvPr id="40" name="Oval 39"/>
          <p:cNvSpPr/>
          <p:nvPr/>
        </p:nvSpPr>
        <p:spPr>
          <a:xfrm>
            <a:off x="502920" y="463600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22376" y="4572000"/>
            <a:ext cx="10753344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티켓발권·AI폼빌더·스마트배지(선택, F-044)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등록→체크인→리드 여정 — 오프라인에서도 끊기지 않는 현장 폴백.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기능(비즈매칭·공개)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697419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AI가 매칭을 추천하고, 다국어 공개사이트·마이크로사이트가 SEO로 관람객을 모은다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974275" y="502920"/>
            <a:ext cx="1711756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974275" y="502920"/>
            <a:ext cx="1711756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REQ-F-045~051·067~069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2834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비즈매칭·마케팅 (M11)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029968"/>
            <a:ext cx="498348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AI 비즈매칭 추천(F-045·A-018)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256032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2505456"/>
            <a:ext cx="498348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미팅 슬롯·성과 리포트(F-046)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03580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2980944"/>
            <a:ext cx="498348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이벤트 모바일앱·세션·채팅·설문(F-047)</a:t>
            </a:r>
          </a:p>
        </p:txBody>
      </p:sp>
      <p:sp>
        <p:nvSpPr>
          <p:cNvPr id="22" name="Oval 21"/>
          <p:cNvSpPr/>
          <p:nvPr/>
        </p:nvSpPr>
        <p:spPr>
          <a:xfrm>
            <a:off x="704088" y="351129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86968" y="3456432"/>
            <a:ext cx="498348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세그먼트 EDM·캠페인 자동화(F-050)·스폰서십(F-051)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463040"/>
            <a:ext cx="5513832" cy="2834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CMS·공개사이트 (M12·M17)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029968"/>
            <a:ext cx="4965192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공개 홍보 사이트(SEO·다국어)(F-048)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256032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2505456"/>
            <a:ext cx="4965192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공개 인터랙티브 플로어플랜(F-049)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303580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2980944"/>
            <a:ext cx="4965192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CMS 게시 워크플로·버전(F-067)·마이크로사이트(F-068)</a:t>
            </a:r>
          </a:p>
        </p:txBody>
      </p:sp>
      <p:sp>
        <p:nvSpPr>
          <p:cNvPr id="33" name="Oval 32"/>
          <p:cNvSpPr/>
          <p:nvPr/>
        </p:nvSpPr>
        <p:spPr>
          <a:xfrm>
            <a:off x="6373368" y="35112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56248" y="3456432"/>
            <a:ext cx="4965192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다국어 콘텐츠·hreflang(F-069) · AI 카피·번역(A-015)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457200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31520" y="457200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AI 매칭으로 성과를 높이고, 다국어 SEO 공개사이트로 관람객·바이어를 모은다.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공개사이트 + 마이크로사이트 + AI 매칭 — 참가·관람 유입 확대.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기능(정산·결제)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납부는 스케줄로, 결제는 PG로, 예치금은 실사용까지 투명하게 정산한다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REQ-F-056~060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2651760" cy="118872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554480"/>
            <a:ext cx="2468880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납부 스케줄
자동생성·알림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08960" y="1554480"/>
            <a:ext cx="219456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55848" y="1554480"/>
            <a:ext cx="2651760" cy="118872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447288" y="1554480"/>
            <a:ext cx="2468880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PG 결제
유틸리티·부대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1888" y="1554480"/>
            <a:ext cx="219456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08776" y="1554480"/>
            <a:ext cx="2651760" cy="1188720"/>
          </a:xfrm>
          <a:prstGeom prst="roundRect">
            <a:avLst/>
          </a:prstGeom>
          <a:solidFill>
            <a:srgbClr val="E1F3F1"/>
          </a:solidFill>
          <a:ln w="16510">
            <a:solidFill>
              <a:srgbClr val="0E9384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00216" y="1554480"/>
            <a:ext cx="2468880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예치금
실사용 정산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14815" y="1554480"/>
            <a:ext cx="219456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061704" y="1554480"/>
            <a:ext cx="2651760" cy="118872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153144" y="1554480"/>
            <a:ext cx="2468880" cy="1188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세금계산서
수수료 정산</a:t>
            </a:r>
          </a:p>
        </p:txBody>
      </p:sp>
      <p:sp>
        <p:nvSpPr>
          <p:cNvPr id="24" name="Oval 23"/>
          <p:cNvSpPr/>
          <p:nvPr/>
        </p:nvSpPr>
        <p:spPr>
          <a:xfrm>
            <a:off x="502920" y="31729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22376" y="310896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납부 스케줄 자동생성·알림(F-056) · 유틸리티·부대 PG 결제(F-057)</a:t>
            </a:r>
          </a:p>
        </p:txBody>
      </p:sp>
      <p:sp>
        <p:nvSpPr>
          <p:cNvPr id="26" name="Oval 25"/>
          <p:cNvSpPr/>
          <p:nvPr/>
        </p:nvSpPr>
        <p:spPr>
          <a:xfrm>
            <a:off x="502920" y="36301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22376" y="356616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예치금 실사용 정산 투명화(F-058) · 세금계산서·옥션 수수료 정산(F-059)</a:t>
            </a:r>
          </a:p>
        </p:txBody>
      </p:sp>
      <p:sp>
        <p:nvSpPr>
          <p:cNvPr id="28" name="Oval 27"/>
          <p:cNvSpPr/>
          <p:nvPr/>
        </p:nvSpPr>
        <p:spPr>
          <a:xfrm>
            <a:off x="502920" y="40873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22376" y="402336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환불·취소 규정 자동(선택, F-060)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2920" y="466344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31520" y="466344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예치금은 실사용까지 투명 정산 — PG 결제·세금계산서·옥션 수수료를 한 흐름에.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정산 흐름 — 납부→결제→예치금 정산→세금계산서.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기능(경영분석 BI)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가동률·매출구성·행사별 P&amp;L·㎡당 수익을 운영사 관점 한 화면에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REQ-F-061~063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홀·기간별 가동률 대시보드(REQ-F-061)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57400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93392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매출 구성·행사별 P&amp;L(REQ-F-062)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87751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523744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전시장 ROI·RevPAD·㎡당 수익(REQ-F-063)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118103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3054096"/>
            <a:ext cx="6089904" cy="53035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BI 집계·조회는 읽기복제 오프로드(운영 프라이머리 보호)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040880" y="1463040"/>
            <a:ext cx="4645152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2" name="Picture 21" descr="SCR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968" y="1463040"/>
            <a:ext cx="4224974" cy="3383280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7150608" y="4517136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150608" y="4517136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SCR-13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92440" y="4507992"/>
            <a:ext cx="3456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경영분석 대시보드 — 가동률·매출·P&amp;L·RevPAD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운영사 관점 한 화면 — Recharts 대시보드, 읽기복제로 운영 부하 격리.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기능(경영분석 BI)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547457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리텐션·LTV·참가사 ROI를 권한 격리로, AI가 수요를 예측하고 KPI를 브리핑한다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824313" y="502920"/>
            <a:ext cx="1861718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824313" y="502920"/>
            <a:ext cx="186171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REQ-F-064~066·A-013·014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181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참가사 리텐션·LTV 코호트(REQ-F-064)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2996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65960"/>
            <a:ext cx="6181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참가업체 관점 ROI — 권한 격리(자사 데이터만)(REQ-F-065)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328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468880"/>
            <a:ext cx="6181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경영진 KPI 대시보드·드릴다운(REQ-F-066)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03580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2971800"/>
            <a:ext cx="6181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AI 수요예측·수율/동적가격(REQ-A-013)</a:t>
            </a:r>
          </a:p>
        </p:txBody>
      </p:sp>
      <p:sp>
        <p:nvSpPr>
          <p:cNvPr id="21" name="Oval 20"/>
          <p:cNvSpPr/>
          <p:nvPr/>
        </p:nvSpPr>
        <p:spPr>
          <a:xfrm>
            <a:off x="502920" y="353872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2376" y="3474720"/>
            <a:ext cx="6181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AI KPI 브리핑·자연어 조회 Text-to-SQL(REQ-A-014)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178040" y="1463040"/>
            <a:ext cx="4507992" cy="3108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7178040" y="1463040"/>
            <a:ext cx="4507992" cy="420624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178040" y="1463040"/>
            <a:ext cx="450799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데이터 거버넌스</a:t>
            </a:r>
          </a:p>
        </p:txBody>
      </p:sp>
      <p:sp>
        <p:nvSpPr>
          <p:cNvPr id="26" name="Oval 25"/>
          <p:cNvSpPr/>
          <p:nvPr/>
        </p:nvSpPr>
        <p:spPr>
          <a:xfrm>
            <a:off x="7379208" y="208483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562088" y="2029968"/>
            <a:ext cx="395935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BI 마트는 개인 식별자 비반입(집계만)</a:t>
            </a:r>
          </a:p>
        </p:txBody>
      </p:sp>
      <p:sp>
        <p:nvSpPr>
          <p:cNvPr id="28" name="Oval 27"/>
          <p:cNvSpPr/>
          <p:nvPr/>
        </p:nvSpPr>
        <p:spPr>
          <a:xfrm>
            <a:off x="7379208" y="263347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562088" y="2578608"/>
            <a:ext cx="395935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참가업체는 자사 데이터만(격리)</a:t>
            </a:r>
          </a:p>
        </p:txBody>
      </p:sp>
      <p:sp>
        <p:nvSpPr>
          <p:cNvPr id="30" name="Oval 29"/>
          <p:cNvSpPr/>
          <p:nvPr/>
        </p:nvSpPr>
        <p:spPr>
          <a:xfrm>
            <a:off x="7379208" y="318211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562088" y="3127248"/>
            <a:ext cx="395935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AI 인사이트는 근거·인용 병기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KPI 드릴다운 + AI 인사이트 — 권한 격리와 개인정보 비반입 원칙 준수.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기능(현장운영·물류)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697419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반입/반출 슬롯·통행증 QR·wayfinding·이상탐지 — 선택 기능은 시설 협의 전제로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974275" y="502920"/>
            <a:ext cx="1711756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974275" y="502920"/>
            <a:ext cx="1711756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REQ-F-033~036·052~055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08990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반입/반출 슬롯 예약·통행증 QR·중량물 우선(F-033·034)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299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65960"/>
            <a:ext cx="608990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지게차·부대장비 렌탈·철거 대기열 시뮬(F-035·036)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3288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468880"/>
            <a:ext cx="608990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실내 wayfinding·POI·경로(F-052)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03580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2971800"/>
            <a:ext cx="608990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혼잡 모니터·예측·전력부하·주차(F-053·054·A-019)</a:t>
            </a:r>
          </a:p>
        </p:txBody>
      </p:sp>
      <p:sp>
        <p:nvSpPr>
          <p:cNvPr id="21" name="Oval 20"/>
          <p:cNvSpPr/>
          <p:nvPr/>
        </p:nvSpPr>
        <p:spPr>
          <a:xfrm>
            <a:off x="502920" y="353872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2376" y="3474720"/>
            <a:ext cx="608990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안전 위반·이상탐지(F-055·A-019) · 사이니지 배포(F-070)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040880" y="1463040"/>
            <a:ext cx="4645152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SCR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628" y="1463040"/>
            <a:ext cx="3425654" cy="2743200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7150608" y="3877055"/>
            <a:ext cx="868680" cy="25603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150608" y="3877055"/>
            <a:ext cx="86868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SCR-14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92440" y="3867911"/>
            <a:ext cx="3456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홀 현장운영 대시보드 — 혼잡·전력·안전·물류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040880" y="4343400"/>
            <a:ext cx="4645152" cy="777240"/>
          </a:xfrm>
          <a:prstGeom prst="roundRect">
            <a:avLst/>
          </a:prstGeom>
          <a:solidFill>
            <a:srgbClr val="FFF6E8"/>
          </a:solidFill>
          <a:ln w="1270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78040" y="4343400"/>
            <a:ext cx="438912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E08A00"/>
                </a:solidFill>
                <a:latin typeface="맑은 고딕"/>
                <a:ea typeface="맑은 고딕"/>
              </a:rPr>
              <a:t>[협의] wayfinding 비콘·IoT·사이니지 HW는 킨텍스 시설 인프라 협의 전제(C7, R-7). 미협의 시에도 코어 가치(WT-1~4)는 HW 독립.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현장 운영 상황판 — 선택 기능(비콘·IoT·사이니지)은 시설 협의 전제, 코어는 HW 독립.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시스템 장비구성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확정 스택으로 이미 기동 중 — 도상이 아니라 동작하는 아키텍처다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REQ-A-016·F-081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325880"/>
            <a:ext cx="9692640" cy="4572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325880"/>
            <a:ext cx="1325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325880"/>
            <a:ext cx="1325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엣지/DMZ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965960" y="1371600"/>
            <a:ext cx="393192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002536" y="1371600"/>
            <a:ext cx="385876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CDN·정적캐시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989320" y="1371600"/>
            <a:ext cx="411480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025896" y="1371600"/>
            <a:ext cx="404164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WAF/Reverse Proxy(nginx)·TLS·레이트리밋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1847088"/>
            <a:ext cx="9692640" cy="4572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502920" y="1847088"/>
            <a:ext cx="1325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02920" y="1847088"/>
            <a:ext cx="1325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역할별
프론트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965960" y="1892807"/>
            <a:ext cx="1298448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2002536" y="1892807"/>
            <a:ext cx="122529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1">
                <a:solidFill>
                  <a:srgbClr val="101828"/>
                </a:solidFill>
                <a:latin typeface="맑은 고딕"/>
                <a:ea typeface="맑은 고딕"/>
              </a:rPr>
              <a:t>organizer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337560" y="1892807"/>
            <a:ext cx="1298448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374136" y="1892807"/>
            <a:ext cx="122529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1">
                <a:solidFill>
                  <a:srgbClr val="101828"/>
                </a:solidFill>
                <a:latin typeface="맑은 고딕"/>
                <a:ea typeface="맑은 고딕"/>
              </a:rPr>
              <a:t>exhibitor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709160" y="1892807"/>
            <a:ext cx="1298448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745736" y="1892807"/>
            <a:ext cx="122529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1">
                <a:solidFill>
                  <a:srgbClr val="101828"/>
                </a:solidFill>
                <a:latin typeface="맑은 고딕"/>
                <a:ea typeface="맑은 고딕"/>
              </a:rPr>
              <a:t>contractor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080760" y="1892807"/>
            <a:ext cx="1298448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117336" y="1892807"/>
            <a:ext cx="122529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1">
                <a:solidFill>
                  <a:srgbClr val="101828"/>
                </a:solidFill>
                <a:latin typeface="맑은 고딕"/>
                <a:ea typeface="맑은 고딕"/>
              </a:rPr>
              <a:t>ops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452360" y="1892807"/>
            <a:ext cx="1298448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98A2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488936" y="1892807"/>
            <a:ext cx="122529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1">
                <a:solidFill>
                  <a:srgbClr val="667085"/>
                </a:solidFill>
                <a:latin typeface="맑은 고딕"/>
                <a:ea typeface="맑은 고딕"/>
              </a:rPr>
              <a:t>admin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823960" y="1892807"/>
            <a:ext cx="1298448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860536" y="1892807"/>
            <a:ext cx="1225295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1">
                <a:solidFill>
                  <a:srgbClr val="101828"/>
                </a:solidFill>
                <a:latin typeface="맑은 고딕"/>
                <a:ea typeface="맑은 고딕"/>
              </a:rPr>
              <a:t>public/visitor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2368296"/>
            <a:ext cx="9692640" cy="420624"/>
          </a:xfrm>
          <a:prstGeom prst="roundRect">
            <a:avLst/>
          </a:prstGeom>
          <a:solidFill>
            <a:srgbClr val="0066B3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502920" y="2368296"/>
            <a:ext cx="1325880" cy="420624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2368296"/>
            <a:ext cx="132588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SSO·RBAC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965960" y="2395728"/>
            <a:ext cx="8138160" cy="365760"/>
          </a:xfrm>
          <a:prstGeom prst="roundRect">
            <a:avLst/>
          </a:prstGeom>
          <a:solidFill>
            <a:srgbClr val="E1EFF9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2002536" y="2395728"/>
            <a:ext cx="806500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JWT SSO + TOTP 2FA · 이중 RBAC(플랫폼/행사)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02920" y="2862072"/>
            <a:ext cx="9692640" cy="78638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502920" y="2862072"/>
            <a:ext cx="1325880" cy="78638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502920" y="2862072"/>
            <a:ext cx="13258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공유
백엔드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1965960" y="2926080"/>
            <a:ext cx="8138160" cy="310896"/>
          </a:xfrm>
          <a:prstGeom prst="roundRect">
            <a:avLst/>
          </a:prstGeom>
          <a:solidFill>
            <a:srgbClr val="E1EFF9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2002536" y="2926080"/>
            <a:ext cx="806500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REST + WebSocket / STOMP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965960" y="3273552"/>
            <a:ext cx="1298448" cy="3291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2002536" y="3273552"/>
            <a:ext cx="1225295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40" b="1">
                <a:solidFill>
                  <a:srgbClr val="101828"/>
                </a:solidFill>
                <a:latin typeface="맑은 고딕"/>
                <a:ea typeface="맑은 고딕"/>
              </a:rPr>
              <a:t>룰엔진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328415" y="3273552"/>
            <a:ext cx="1298448" cy="3291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3364991" y="3273552"/>
            <a:ext cx="1225295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40" b="1">
                <a:solidFill>
                  <a:srgbClr val="101828"/>
                </a:solidFill>
                <a:latin typeface="맑은 고딕"/>
                <a:ea typeface="맑은 고딕"/>
              </a:rPr>
              <a:t>배치·배선·PostGIS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4690872" y="3273552"/>
            <a:ext cx="1298448" cy="3291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727448" y="3273552"/>
            <a:ext cx="1225295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40" b="1">
                <a:solidFill>
                  <a:srgbClr val="101828"/>
                </a:solidFill>
                <a:latin typeface="맑은 고딕"/>
                <a:ea typeface="맑은 고딕"/>
              </a:rPr>
              <a:t>옥션 M15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053327" y="3273552"/>
            <a:ext cx="1298448" cy="3291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089903" y="3273552"/>
            <a:ext cx="1225295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40" b="1">
                <a:solidFill>
                  <a:srgbClr val="101828"/>
                </a:solidFill>
                <a:latin typeface="맑은 고딕"/>
                <a:ea typeface="맑은 고딕"/>
              </a:rPr>
              <a:t>BI M16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7415783" y="3273552"/>
            <a:ext cx="1298448" cy="3291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7452359" y="3273552"/>
            <a:ext cx="1225295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40" b="1">
                <a:solidFill>
                  <a:srgbClr val="101828"/>
                </a:solidFill>
                <a:latin typeface="맑은 고딕"/>
                <a:ea typeface="맑은 고딕"/>
              </a:rPr>
              <a:t>CMS M17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8778240" y="3273552"/>
            <a:ext cx="1298448" cy="3291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8814815" y="3273552"/>
            <a:ext cx="1225295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740" b="1">
                <a:solidFill>
                  <a:srgbClr val="101828"/>
                </a:solidFill>
                <a:latin typeface="맑은 고딕"/>
                <a:ea typeface="맑은 고딕"/>
              </a:rPr>
              <a:t>공개 API(RO)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502920" y="3721608"/>
            <a:ext cx="9692640" cy="457200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502920" y="3721608"/>
            <a:ext cx="132588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502920" y="3721608"/>
            <a:ext cx="1325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비동기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965960" y="3767328"/>
            <a:ext cx="274320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2002536" y="3767328"/>
            <a:ext cx="267004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Redis 큐·순위·타이머·쿼터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4846320" y="3767328"/>
            <a:ext cx="2651760" cy="365760"/>
          </a:xfrm>
          <a:prstGeom prst="roundRect">
            <a:avLst/>
          </a:prstGeom>
          <a:solidFill>
            <a:srgbClr val="ECE8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4882896" y="3767328"/>
            <a:ext cx="257860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나노바나나 워커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7589520" y="3767328"/>
            <a:ext cx="251460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7626096" y="3767328"/>
            <a:ext cx="244144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서류·EDM 워커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502920" y="4242816"/>
            <a:ext cx="9692640" cy="45720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Rounded Rectangle 66"/>
          <p:cNvSpPr/>
          <p:nvPr/>
        </p:nvSpPr>
        <p:spPr>
          <a:xfrm>
            <a:off x="502920" y="4242816"/>
            <a:ext cx="1325880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502920" y="4242816"/>
            <a:ext cx="1325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데이터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965960" y="4288536"/>
            <a:ext cx="301752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2002536" y="4288536"/>
            <a:ext cx="294436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PostgreSQL + PostGIS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5074920" y="4288536"/>
            <a:ext cx="246888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5111496" y="4288536"/>
            <a:ext cx="23957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읽기복제(BI·공개)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7635240" y="4288536"/>
            <a:ext cx="2468880" cy="365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7671815" y="4288536"/>
            <a:ext cx="2395728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88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101828"/>
                </a:solidFill>
                <a:latin typeface="맑은 고딕"/>
                <a:ea typeface="맑은 고딕"/>
              </a:rPr>
              <a:t>오브젝트 스토리지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0378440" y="1325880"/>
            <a:ext cx="1307592" cy="3374136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10378440" y="1389888"/>
            <a:ext cx="13075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외부 게이트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469880" y="1737360"/>
            <a:ext cx="1124712" cy="45720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10469880" y="1755648"/>
            <a:ext cx="11247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101828"/>
                </a:solidFill>
                <a:latin typeface="맑은 고딕"/>
                <a:ea typeface="맑은 고딕"/>
              </a:rPr>
              <a:t>Gemini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0607040" y="1975104"/>
            <a:ext cx="868680" cy="18288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10607040" y="1975104"/>
            <a:ext cx="868680" cy="1828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50" b="1">
                <a:solidFill>
                  <a:srgbClr val="FFFFFF"/>
                </a:solidFill>
                <a:latin typeface="맑은 고딕"/>
                <a:ea typeface="맑은 고딕"/>
              </a:rPr>
              <a:t>라이브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0469880" y="2304288"/>
            <a:ext cx="1124712" cy="45720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10469880" y="2322576"/>
            <a:ext cx="11247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101828"/>
                </a:solidFill>
                <a:latin typeface="맑은 고딕"/>
                <a:ea typeface="맑은 고딕"/>
              </a:rPr>
              <a:t>Claude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0469880" y="2871215"/>
            <a:ext cx="1124712" cy="45720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10469880" y="2889503"/>
            <a:ext cx="11247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101828"/>
                </a:solidFill>
                <a:latin typeface="맑은 고딕"/>
                <a:ea typeface="맑은 고딕"/>
              </a:rPr>
              <a:t>PG 결제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10469880" y="3438144"/>
            <a:ext cx="1124712" cy="45720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10469880" y="3456432"/>
            <a:ext cx="11247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101828"/>
                </a:solidFill>
                <a:latin typeface="맑은 고딕"/>
                <a:ea typeface="맑은 고딕"/>
              </a:rPr>
              <a:t>kxwp 릴레이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10469880" y="4005072"/>
            <a:ext cx="1124712" cy="45720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10469880" y="4023359"/>
            <a:ext cx="11247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101828"/>
                </a:solidFill>
                <a:latin typeface="맑은 고딕"/>
                <a:ea typeface="맑은 고딕"/>
              </a:rPr>
              <a:t>등록업체 DB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6밴드 계층 + 외부 게이트 — 인프라·CI/CD·인증·PostGIS 코어·나노바나나 [검증됨].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데이터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부스 폴리곤·트렌치 포인트·배선 LineString은 하나의 원천에서만 산다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REQ-N-008·017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23360" y="1554480"/>
            <a:ext cx="4114800" cy="9144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postgis-spatial__FFFF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240" y="1737360"/>
            <a:ext cx="548640" cy="54864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46320" y="1627632"/>
            <a:ext cx="3200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PostGIS 단일 공간 원천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2048256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C7DDF2"/>
                </a:solidFill>
                <a:latin typeface="맑은 고딕"/>
                <a:ea typeface="맑은 고딕"/>
              </a:rPr>
              <a:t>SRID 0 홀 로컬 미터 · GiST 인덱스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14400" y="3108960"/>
            <a:ext cx="3200400" cy="8229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booth-layout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3291840"/>
            <a:ext cx="402336" cy="4023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45920" y="3108960"/>
            <a:ext cx="237744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M2 부스 폴리곤</a:t>
            </a:r>
          </a:p>
        </p:txBody>
      </p:sp>
      <p:cxnSp>
        <p:nvCxnSpPr>
          <p:cNvPr id="20" name="Connector 19"/>
          <p:cNvCxnSpPr/>
          <p:nvPr/>
        </p:nvCxnSpPr>
        <p:spPr>
          <a:xfrm flipV="1">
            <a:off x="2514600" y="2468880"/>
            <a:ext cx="3566160" cy="640080"/>
          </a:xfrm>
          <a:prstGeom prst="bentConnector3">
            <a:avLst/>
          </a:prstGeom>
          <a:ln w="1270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4480560" y="3108960"/>
            <a:ext cx="3200400" cy="8229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2" name="Picture 21" descr="postgis-spatial__0066B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440" y="3291840"/>
            <a:ext cx="402336" cy="40233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212080" y="3108960"/>
            <a:ext cx="237744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M4 트렌치 포인트</a:t>
            </a:r>
          </a:p>
        </p:txBody>
      </p:sp>
      <p:cxnSp>
        <p:nvCxnSpPr>
          <p:cNvPr id="24" name="Connector 23"/>
          <p:cNvCxnSpPr/>
          <p:nvPr/>
        </p:nvCxnSpPr>
        <p:spPr>
          <a:xfrm flipV="1">
            <a:off x="6080760" y="2468880"/>
            <a:ext cx="0" cy="640080"/>
          </a:xfrm>
          <a:prstGeom prst="bentConnector3">
            <a:avLst/>
          </a:prstGeom>
          <a:ln w="1270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8046720" y="3108960"/>
            <a:ext cx="3200400" cy="8229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6" name="Picture 25" descr="wiring-power__0066B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600" y="3291840"/>
            <a:ext cx="402336" cy="40233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778240" y="3108960"/>
            <a:ext cx="237744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M4 배선 LineString</a:t>
            </a:r>
          </a:p>
        </p:txBody>
      </p:sp>
      <p:cxnSp>
        <p:nvCxnSpPr>
          <p:cNvPr id="28" name="Connector 27"/>
          <p:cNvCxnSpPr/>
          <p:nvPr/>
        </p:nvCxnSpPr>
        <p:spPr>
          <a:xfrm flipH="1" flipV="1">
            <a:off x="6080760" y="2468880"/>
            <a:ext cx="3566160" cy="640080"/>
          </a:xfrm>
          <a:prstGeom prst="bentConnector3">
            <a:avLst/>
          </a:prstGeom>
          <a:ln w="1270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502920" y="43616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22376" y="429768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M2 폴리곤·M4 배선 매퍼가 권위 — 소비 모듈은 조회만·중복 저장 금지(REQ-N-017)</a:t>
            </a:r>
          </a:p>
        </p:txBody>
      </p:sp>
      <p:sp>
        <p:nvSpPr>
          <p:cNvPr id="31" name="Oval 30"/>
          <p:cNvSpPr/>
          <p:nvPr/>
        </p:nvSpPr>
        <p:spPr>
          <a:xfrm>
            <a:off x="502920" y="48188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22376" y="475488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전 geom GiST 인덱스로 공간 쿼리 실시간(REQ-N-008)</a:t>
            </a:r>
          </a:p>
        </p:txBody>
      </p:sp>
      <p:sp>
        <p:nvSpPr>
          <p:cNvPr id="33" name="Oval 32"/>
          <p:cNvSpPr/>
          <p:nvPr/>
        </p:nvSpPr>
        <p:spPr>
          <a:xfrm>
            <a:off x="502920" y="52760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22376" y="521208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검증 게이트 — ArchUnit·계약 검수로 중복 저장 방지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공간 데이터 단일 원천 — 검증·시각화·정산·BI·wayfinding이 하나의 원천을 소비.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일반현황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GENERAL STATUS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제안사·수행조직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핵심 투입인력 M/M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정량평가 대응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정량 대응 · 20점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보안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672169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AI가 만든 것은 표시하고, 남의 데이터는 차단한다 — REQ-S 20항목 전량 커버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949025" y="502920"/>
            <a:ext cx="737006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949025" y="502920"/>
            <a:ext cx="737006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 전량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2688336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2688336" cy="73152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shield-security__00447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768" y="1691640"/>
            <a:ext cx="548640" cy="5486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94360" y="2377440"/>
            <a:ext cx="250545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외부 API 격리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" y="2880360"/>
            <a:ext cx="2414016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Ollama 기본·Claude/Gemini만 승인 예외, egress DROP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337560" y="1463040"/>
            <a:ext cx="2688336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337560" y="1463040"/>
            <a:ext cx="2688336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0" name="Picture 19" descr="watermark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408" y="1691640"/>
            <a:ext cx="548640" cy="54864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429000" y="2377440"/>
            <a:ext cx="250545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워터마크 항상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74720" y="2880360"/>
            <a:ext cx="2414016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AI 생성 이미지 watermarkRequired 불변 [검증됨]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72200" y="1463040"/>
            <a:ext cx="2688336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172200" y="1463040"/>
            <a:ext cx="2688336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5" name="Picture 24" descr="check-verify__0066B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048" y="1691640"/>
            <a:ext cx="548640" cy="54864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263640" y="2377440"/>
            <a:ext cx="250545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PII 격리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09360" y="2880360"/>
            <a:ext cx="2414016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동의·마스킹·암호화·응답 제외·테넌트 격리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006840" y="1463040"/>
            <a:ext cx="2688336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9006840" y="1463040"/>
            <a:ext cx="2688336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tenant-building__0E938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6688" y="1691640"/>
            <a:ext cx="548640" cy="54864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098280" y="2377440"/>
            <a:ext cx="250545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E9384"/>
                </a:solidFill>
                <a:latin typeface="맑은 고딕"/>
                <a:ea typeface="맑은 고딕"/>
              </a:rPr>
              <a:t>테넌트 fail-closed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144000" y="2880360"/>
            <a:ext cx="2414016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한 층이라도 불일치면 차단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06908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406908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보안 성숙도 — 인증·워터마크·admin env는 [검증됨](설계가 아니라 동작하는 통제).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4892040"/>
            <a:ext cx="3630168" cy="82296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77240" y="4983480"/>
            <a:ext cx="13716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100%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31720" y="4892040"/>
            <a:ext cx="16459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REQ-S 커버리지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261104" y="4892040"/>
            <a:ext cx="3630168" cy="8229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535424" y="4983480"/>
            <a:ext cx="13716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4대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89904" y="4892040"/>
            <a:ext cx="16459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불변 원칙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019288" y="4892040"/>
            <a:ext cx="3630168" cy="8229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293608" y="4983480"/>
            <a:ext cx="13716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20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848088" y="4892040"/>
            <a:ext cx="16459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보안 요구항목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2920" y="598932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불변 원칙 4대 + REQ-S 20항목 커버리지 100%.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보안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8473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공개 DMZ는 쓰기 권한이 없고, 데이터존은 아웃바운드가 0이다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124236" y="502920"/>
            <a:ext cx="1561795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124236" y="502920"/>
            <a:ext cx="1561795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REQ-S-020·018·N-018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2103120"/>
            <a:ext cx="1737360" cy="2468880"/>
          </a:xfrm>
          <a:prstGeom prst="roundRect">
            <a:avLst/>
          </a:prstGeom>
          <a:solidFill>
            <a:srgbClr val="E9ECF1"/>
          </a:solidFill>
          <a:ln w="12700">
            <a:solidFill>
              <a:srgbClr val="98A2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76072" y="2194560"/>
            <a:ext cx="1591056" cy="2286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인터넷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03704" y="3108960"/>
            <a:ext cx="12801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295144" y="2103120"/>
            <a:ext cx="1737360" cy="246888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368296" y="2194560"/>
            <a:ext cx="1591056" cy="2286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엣지
CDN·WAF·DDoS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95928" y="3108960"/>
            <a:ext cx="12801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087368" y="2103120"/>
            <a:ext cx="1737360" cy="2468880"/>
          </a:xfrm>
          <a:prstGeom prst="roundRect">
            <a:avLst/>
          </a:prstGeom>
          <a:solidFill>
            <a:srgbClr val="0066B3"/>
          </a:solidFill>
          <a:ln w="1778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160520" y="2194560"/>
            <a:ext cx="1591056" cy="2286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DMZ(공개)
공개LB·visitor GW
쓰기 없음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88151" y="3108960"/>
            <a:ext cx="12801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79592" y="2103120"/>
            <a:ext cx="1737360" cy="2468880"/>
          </a:xfrm>
          <a:prstGeom prst="roundRect">
            <a:avLst/>
          </a:prstGeom>
          <a:solidFill>
            <a:srgbClr val="00447A"/>
          </a:solidFill>
          <a:ln w="20320">
            <a:solidFill>
              <a:srgbClr val="00447A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52744" y="2194560"/>
            <a:ext cx="1591056" cy="2286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내부망(인증)
SSO/2FA·공유 백엔드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80376" y="3108960"/>
            <a:ext cx="12801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671816" y="2103120"/>
            <a:ext cx="1737360" cy="2468880"/>
          </a:xfrm>
          <a:prstGeom prst="roundRect">
            <a:avLst/>
          </a:prstGeom>
          <a:solidFill>
            <a:srgbClr val="6D4AFF"/>
          </a:solidFill>
          <a:ln w="2286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744968" y="2194560"/>
            <a:ext cx="1591056" cy="2286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AI 워커존
Redis·나노바나나·Ollama
egress 제한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72600" y="3108960"/>
            <a:ext cx="12801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464040" y="2103120"/>
            <a:ext cx="1737360" cy="2468880"/>
          </a:xfrm>
          <a:prstGeom prst="roundRect">
            <a:avLst/>
          </a:prstGeom>
          <a:solidFill>
            <a:srgbClr val="101828"/>
          </a:solidFill>
          <a:ln w="25400">
            <a:solidFill>
              <a:srgbClr val="101828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537192" y="2194560"/>
            <a:ext cx="1591056" cy="2286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데이터존(최내곽)
PostgreSQL+PostGIS
아웃바운드 전면 차단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2920" y="1417320"/>
            <a:ext cx="11183112" cy="45720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1417320"/>
            <a:ext cx="111831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관리존 — 배스천·관측성 · VPN/허용IP+2FA · 인터넷 미도달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02920" y="4800600"/>
            <a:ext cx="3630168" cy="640080"/>
          </a:xfrm>
          <a:prstGeom prst="roundRect">
            <a:avLst/>
          </a:prstGeom>
          <a:solidFill>
            <a:srgbClr val="FCE9E7"/>
          </a:solidFill>
          <a:ln w="1778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94360" y="4800600"/>
            <a:ext cx="3447288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D92D20"/>
                </a:solidFill>
                <a:latin typeface="맑은 고딕"/>
                <a:ea typeface="맑은 고딕"/>
              </a:rPr>
              <a:t>DMZ → 데이터존 직접 접근 절대 금지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261104" y="4800600"/>
            <a:ext cx="3630168" cy="640080"/>
          </a:xfrm>
          <a:prstGeom prst="roundRect">
            <a:avLst/>
          </a:prstGeom>
          <a:solidFill>
            <a:srgbClr val="FCE9E7"/>
          </a:solidFill>
          <a:ln w="1778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352544" y="4800600"/>
            <a:ext cx="3447288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D92D20"/>
                </a:solidFill>
                <a:latin typeface="맑은 고딕"/>
                <a:ea typeface="맑은 고딕"/>
              </a:rPr>
              <a:t>데이터존 아웃바운드 0 (유출경로 제거)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019288" y="4800600"/>
            <a:ext cx="3630168" cy="640080"/>
          </a:xfrm>
          <a:prstGeom prst="roundRect">
            <a:avLst/>
          </a:prstGeom>
          <a:solidFill>
            <a:srgbClr val="FCE9E7"/>
          </a:solidFill>
          <a:ln w="1778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110728" y="4800600"/>
            <a:ext cx="3447288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D92D20"/>
                </a:solidFill>
                <a:latin typeface="맑은 고딕"/>
                <a:ea typeface="맑은 고딕"/>
              </a:rPr>
              <a:t>egress 승인 4목적지만 — Claude·Gemini·PG·SMTP, 그 외 DROP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공개/내부 물리·논리 분리 · 데이터존 무egress로 유출경로 자체 제거.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보안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8473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JWT+2FA는 이미 라이브, admin 비번은 env로 재시드, RBAC는 3중이다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124236" y="502920"/>
            <a:ext cx="1561795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124236" y="502920"/>
            <a:ext cx="1561795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REQ-S-004~008·F-071</a:t>
            </a:r>
          </a:p>
        </p:txBody>
      </p:sp>
      <p:sp>
        <p:nvSpPr>
          <p:cNvPr id="13" name="Oval 12"/>
          <p:cNvSpPr/>
          <p:nvPr/>
        </p:nvSpPr>
        <p:spPr>
          <a:xfrm>
            <a:off x="502920" y="1527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" y="1463040"/>
            <a:ext cx="618134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JWT(HS256)+TOTP 2FA(RFC6238)+로그인 실패 잠금 [검증됨: Flyway V7/V8]</a:t>
            </a:r>
          </a:p>
        </p:txBody>
      </p:sp>
      <p:sp>
        <p:nvSpPr>
          <p:cNvPr id="15" name="Oval 14"/>
          <p:cNvSpPr/>
          <p:nvPr/>
        </p:nvSpPr>
        <p:spPr>
          <a:xfrm>
            <a:off x="502920" y="2039112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" y="1975104"/>
            <a:ext cx="618134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admin 비번 env 재시드(AES-256-GCM, admin123 금지) [검증됨: env 시더]</a:t>
            </a:r>
          </a:p>
        </p:txBody>
      </p:sp>
      <p:sp>
        <p:nvSpPr>
          <p:cNvPr id="17" name="Oval 16"/>
          <p:cNvSpPr/>
          <p:nvPr/>
        </p:nvSpPr>
        <p:spPr>
          <a:xfrm>
            <a:off x="502920" y="2551176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2376" y="2487168"/>
            <a:ext cx="618134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행사 RBAC 3중 — 테넌트 격리 ⊃ 행사 RBAC ⊃ 열람/편집 게이트</a:t>
            </a:r>
          </a:p>
        </p:txBody>
      </p:sp>
      <p:sp>
        <p:nvSpPr>
          <p:cNvPr id="19" name="Oval 18"/>
          <p:cNvSpPr/>
          <p:nvPr/>
        </p:nvSpPr>
        <p:spPr>
          <a:xfrm>
            <a:off x="502920" y="3063240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" y="2999232"/>
            <a:ext cx="618134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admin/internal 엔드포인트 게이트(REQ-S-008)</a:t>
            </a:r>
          </a:p>
        </p:txBody>
      </p:sp>
      <p:sp>
        <p:nvSpPr>
          <p:cNvPr id="21" name="Oval 20"/>
          <p:cNvSpPr/>
          <p:nvPr/>
        </p:nvSpPr>
        <p:spPr>
          <a:xfrm>
            <a:off x="502920" y="3575304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2376" y="3511296"/>
            <a:ext cx="618134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미등록 업체 차단(403)과 연계(REQ-S-007)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315200" y="1463040"/>
            <a:ext cx="4370832" cy="137160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452360" y="1554480"/>
            <a:ext cx="41148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RBAC 3중 구조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52360" y="1965960"/>
            <a:ext cx="4114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C7DDF2"/>
                </a:solidFill>
                <a:latin typeface="맑은 고딕"/>
                <a:ea typeface="맑은 고딕"/>
              </a:rPr>
              <a:t>테넌트(전시관) 격리
⊃  행사(Event) RBAC
⊃  열람/편집 게이트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315200" y="3108960"/>
            <a:ext cx="4370832" cy="68580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498079" y="3200400"/>
            <a:ext cx="4023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JWT + RBAC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98079" y="3493008"/>
            <a:ext cx="40233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6역할 게이트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315200" y="3931920"/>
            <a:ext cx="4370832" cy="68580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498079" y="4023359"/>
            <a:ext cx="4023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2FA / OTP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98079" y="4315968"/>
            <a:ext cx="40233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TOTP RFC6238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29E63"/>
                </a:solidFill>
                <a:latin typeface="맑은 고딕"/>
                <a:ea typeface="맑은 고딕"/>
              </a:rPr>
              <a:t>[검증됨]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315200" y="4754880"/>
            <a:ext cx="4370832" cy="68580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498079" y="4846320"/>
            <a:ext cx="4023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RBAC·감사 백오피스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98079" y="5138928"/>
            <a:ext cx="40233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F-071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JWT+2FA·admin env 재시드는 [검증됨: Flyway V7/V8] — 설계가 아니라 동작하는 통제.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보안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생성 이미지는 워터마크·금지 고지 불변, 외부 API 키는 워커 env에만 산다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REQ-S-001·002·009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워터마크 항상 [검증됨]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029968"/>
            <a:ext cx="49834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M5 응답 watermarkRequired:true + text + notice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2633472"/>
            <a:ext cx="82296" cy="82296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2578608"/>
            <a:ext cx="49834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계약·심사 서류 사용 금지 고지 — 제거 불가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182112"/>
            <a:ext cx="82296" cy="82296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127248"/>
            <a:ext cx="49834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RAG 근거·인용·환각 차단(abstain)(A-017)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72200" y="1463040"/>
            <a:ext cx="5513832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외부 API 격리</a:t>
            </a:r>
          </a:p>
        </p:txBody>
      </p:sp>
      <p:sp>
        <p:nvSpPr>
          <p:cNvPr id="25" name="Oval 24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56248" y="2029968"/>
            <a:ext cx="496519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Ollama 기본 + Claude/Gemini만 승인 예외, egress 그 외 DROP(S-001)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6334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578608"/>
            <a:ext cx="496519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GEMINI_API_KEY 워커 env only(백엔드 미취급)(S-002)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31821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3127248"/>
            <a:ext cx="496519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워커존 단일 egress — 유출 경로 최소화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4892040"/>
            <a:ext cx="11183112" cy="457200"/>
          </a:xfrm>
          <a:prstGeom prst="roundRect">
            <a:avLst/>
          </a:prstGeom>
          <a:solidFill>
            <a:srgbClr val="FCE9E7"/>
          </a:solidFill>
          <a:ln w="1270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12648" y="4892040"/>
            <a:ext cx="110002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D92D20"/>
                </a:solidFill>
                <a:latin typeface="맑은 고딕"/>
                <a:ea typeface="맑은 고딕"/>
              </a:rPr>
              <a:t>AI 생성 예상 이미지 — 실제 시공과 다를 수 있음. 계약·심사 서류 사용 금지.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" y="54864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워터마크 실물 + 외부 API 격리(워커존 단일 egress) — 시크릿·키값 미기재.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보안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8473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PII는 동의·마스킹·암호화·응답 제외, 민감 액션은 전수 감사, 코드는 안전하게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124236" y="502920"/>
            <a:ext cx="1561795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124236" y="502920"/>
            <a:ext cx="1561795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REQ-S-010~017·N-018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개인정보(PII) 보호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029968"/>
            <a:ext cx="49834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동의 분리(privacy/marketing/share)·최소수집(S-013)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25968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2542032"/>
            <a:ext cx="49834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*_enc AES-256-GCM·응답 완전 제외·보존/파기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1089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054096"/>
            <a:ext cx="49834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자격증명·키 완전 제외(응답/로그/커밋 마스킹)(S-003)</a:t>
            </a:r>
          </a:p>
        </p:txBody>
      </p:sp>
      <p:sp>
        <p:nvSpPr>
          <p:cNvPr id="22" name="Oval 21"/>
          <p:cNvSpPr/>
          <p:nvPr/>
        </p:nvSpPr>
        <p:spPr>
          <a:xfrm>
            <a:off x="704088" y="362102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86968" y="3566160"/>
            <a:ext cx="49834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스택트레이스 미노출(S-010)·DataAccessException 요약(S-011)</a:t>
            </a:r>
          </a:p>
        </p:txBody>
      </p:sp>
      <p:sp>
        <p:nvSpPr>
          <p:cNvPr id="24" name="Oval 23"/>
          <p:cNvSpPr/>
          <p:nvPr/>
        </p:nvSpPr>
        <p:spPr>
          <a:xfrm>
            <a:off x="704088" y="41330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86968" y="4078224"/>
            <a:ext cx="4983480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관측성 로그·메트릭·트레이스에 PII 미기록(N-018)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72200" y="1463040"/>
            <a:ext cx="5513832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감사·안전코딩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2029968"/>
            <a:ext cx="496519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민감 액션 감사 전수(TB_AUDIT_LOG tenant_id·@Audited AOP)(S-012)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259689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2542032"/>
            <a:ext cx="496519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입력 검증(S-014)·XSS/CSP(S-015)</a:t>
            </a:r>
          </a:p>
        </p:txBody>
      </p:sp>
      <p:sp>
        <p:nvSpPr>
          <p:cNvPr id="33" name="Oval 32"/>
          <p:cNvSpPr/>
          <p:nvPr/>
        </p:nvSpPr>
        <p:spPr>
          <a:xfrm>
            <a:off x="6373368" y="31089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56248" y="3054096"/>
            <a:ext cx="496519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인젝션 차단 MyBatis #{}(S-016)</a:t>
            </a:r>
          </a:p>
        </p:txBody>
      </p:sp>
      <p:sp>
        <p:nvSpPr>
          <p:cNvPr id="35" name="Oval 34"/>
          <p:cNvSpPr/>
          <p:nvPr/>
        </p:nvSpPr>
        <p:spPr>
          <a:xfrm>
            <a:off x="6373368" y="362102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56248" y="3566160"/>
            <a:ext cx="496519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IDOR/CSRF/JWT 회전(S-017)</a:t>
            </a:r>
          </a:p>
        </p:txBody>
      </p:sp>
      <p:sp>
        <p:nvSpPr>
          <p:cNvPr id="37" name="Oval 36"/>
          <p:cNvSpPr/>
          <p:nvPr/>
        </p:nvSpPr>
        <p:spPr>
          <a:xfrm>
            <a:off x="6373368" y="41330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56248" y="4078224"/>
            <a:ext cx="496519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의존성 SCA CI 게이트(S-019)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PII 마스킹·암호화·응답 제외 + 민감 액션 전수 감사 + 안전코딩 통제.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시스템 운영(테넌트 격리)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한 층이라도 불일치하면 차단 — 컨텍스트→서비스→MyBatis→PostGIS 4층 방어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REQ-S-018·N-020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828800"/>
            <a:ext cx="2743200" cy="118872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tenant-building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65960"/>
            <a:ext cx="402336" cy="4023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5800" y="2395728"/>
            <a:ext cx="24688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요청 — 서브도메인(kintex./coex.) + JWT 소속 → 컨텍스트 해소(불일치 시 거부)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3246120" y="2423160"/>
            <a:ext cx="502919" cy="0"/>
          </a:xfrm>
          <a:prstGeom prst="bentConnector3">
            <a:avLst/>
          </a:prstGeom>
          <a:ln w="1905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3749039" y="1554480"/>
            <a:ext cx="4572000" cy="82296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977639" y="1664207"/>
            <a:ext cx="420624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① 컨텍스트 필터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77639" y="1993391"/>
            <a:ext cx="420624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서브도메인+소속 불일치 거부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2359152"/>
            <a:ext cx="36576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8A2B3"/>
                </a:solidFill>
                <a:latin typeface="맑은 고딕"/>
                <a:ea typeface="맑은 고딕"/>
              </a:rPr>
              <a:t>▼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749039" y="2514600"/>
            <a:ext cx="4572000" cy="822960"/>
          </a:xfrm>
          <a:prstGeom prst="roundRect">
            <a:avLst/>
          </a:prstGeom>
          <a:solidFill>
            <a:srgbClr val="0066B3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977639" y="2624328"/>
            <a:ext cx="420624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② 서비스 가드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77639" y="2953512"/>
            <a:ext cx="420624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C7DDF2"/>
                </a:solidFill>
                <a:latin typeface="맑은 고딕"/>
                <a:ea typeface="맑은 고딕"/>
              </a:rPr>
              <a:t>tenant 스코프 검증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43600" y="3319272"/>
            <a:ext cx="36576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8A2B3"/>
                </a:solidFill>
                <a:latin typeface="맑은 고딕"/>
                <a:ea typeface="맑은 고딕"/>
              </a:rPr>
              <a:t>▼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749039" y="3474720"/>
            <a:ext cx="4572000" cy="822960"/>
          </a:xfrm>
          <a:prstGeom prst="roundRect">
            <a:avLst/>
          </a:prstGeom>
          <a:solidFill>
            <a:srgbClr val="00447A"/>
          </a:solidFill>
          <a:ln w="15240">
            <a:solidFill>
              <a:srgbClr val="00447A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977639" y="3584448"/>
            <a:ext cx="420624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③ MyBatis 인터셉터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7639" y="3913631"/>
            <a:ext cx="420624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C7DDF2"/>
                </a:solidFill>
                <a:latin typeface="맑은 고딕"/>
                <a:ea typeface="맑은 고딕"/>
              </a:rPr>
              <a:t>tenant_id 자동 주입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43600" y="4279392"/>
            <a:ext cx="36576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8A2B3"/>
                </a:solidFill>
                <a:latin typeface="맑은 고딕"/>
                <a:ea typeface="맑은 고딕"/>
              </a:rPr>
              <a:t>▼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749039" y="4434840"/>
            <a:ext cx="4572000" cy="822960"/>
          </a:xfrm>
          <a:prstGeom prst="roundRect">
            <a:avLst/>
          </a:prstGeom>
          <a:solidFill>
            <a:srgbClr val="6D4A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3977639" y="4544568"/>
            <a:ext cx="420624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④ PostGIS/쿼리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77639" y="4873752"/>
            <a:ext cx="420624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C7DDF2"/>
                </a:solidFill>
                <a:latin typeface="맑은 고딕"/>
                <a:ea typeface="맑은 고딕"/>
              </a:rPr>
              <a:t>tenant_id 선두 복합 인덱스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549640" y="1554480"/>
            <a:ext cx="3136392" cy="3063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686800" y="1691640"/>
            <a:ext cx="2834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TB_* WHERE tenant_id = ctx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732520" y="2103120"/>
            <a:ext cx="274320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732520" y="2103120"/>
            <a:ext cx="27432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447A"/>
                </a:solidFill>
                <a:latin typeface="맑은 고딕"/>
                <a:ea typeface="맑은 고딕"/>
              </a:rPr>
              <a:t>KINTEX (#1)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732520" y="3154680"/>
            <a:ext cx="2743200" cy="914400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732520" y="3154680"/>
            <a:ext cx="27432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4A2FCC"/>
                </a:solidFill>
                <a:latin typeface="맑은 고딕"/>
                <a:ea typeface="맑은 고딕"/>
              </a:rPr>
              <a:t>COEX (#2)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02920" y="4937760"/>
            <a:ext cx="11183112" cy="502920"/>
          </a:xfrm>
          <a:prstGeom prst="roundRect">
            <a:avLst/>
          </a:prstGeom>
          <a:solidFill>
            <a:srgbClr val="FCE9E7"/>
          </a:solidFill>
          <a:ln w="1778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4937760"/>
            <a:ext cx="1118311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D92D20"/>
                </a:solidFill>
                <a:latin typeface="맑은 고딕"/>
                <a:ea typeface="맑은 고딕"/>
              </a:rPr>
              <a:t>fail-closed — 한 층이라도 불일치면 차단  [구현 계획: 백필 전 단일테넌트 무중단 → 검증 후 필터 활성화]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KINTEX #1 검증 → COEX #2 코드 배포 없이 데이터 온보딩. 기능 불변, 데이터·권한만 분리.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Ⅲ. 기술·기능 · 시스템 운영(온보딩)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코드 배포 없이 데이터 온보딩 6단계로 새 전시관을 연다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REQ-F-077~079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1783080" cy="91440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1193292" y="1417320"/>
            <a:ext cx="402336" cy="2926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93292" y="1417320"/>
            <a:ext cx="40233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6072" y="1783080"/>
            <a:ext cx="163677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테넌트 생성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58568" y="1554480"/>
            <a:ext cx="146304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377439" y="1554480"/>
            <a:ext cx="1783080" cy="91440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067811" y="1417320"/>
            <a:ext cx="402336" cy="2926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067811" y="1417320"/>
            <a:ext cx="40233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50591" y="1783080"/>
            <a:ext cx="163677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홀·구역 입력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33087" y="1554480"/>
            <a:ext cx="146304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251959" y="1554480"/>
            <a:ext cx="1783080" cy="91440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4942331" y="1417320"/>
            <a:ext cx="402336" cy="2926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942331" y="1417320"/>
            <a:ext cx="40233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25112" y="1783080"/>
            <a:ext cx="163677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요율 룰셋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07607" y="1554480"/>
            <a:ext cx="146304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26479" y="1554480"/>
            <a:ext cx="1783080" cy="91440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816851" y="1417320"/>
            <a:ext cx="402336" cy="2926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816851" y="1417320"/>
            <a:ext cx="40233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99631" y="1783080"/>
            <a:ext cx="163677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규정 룰셋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882127" y="1554480"/>
            <a:ext cx="146304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001000" y="1554480"/>
            <a:ext cx="1783080" cy="91440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8691372" y="1417320"/>
            <a:ext cx="402336" cy="2926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691372" y="1417320"/>
            <a:ext cx="40233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74152" y="1783080"/>
            <a:ext cx="163677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마스터데이터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56648" y="1554480"/>
            <a:ext cx="146304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875520" y="1554480"/>
            <a:ext cx="1783080" cy="91440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10565892" y="1417320"/>
            <a:ext cx="402336" cy="2926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10565892" y="1417320"/>
            <a:ext cx="40233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948672" y="1783080"/>
            <a:ext cx="163677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컨텍스트 활성화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02920" y="2880360"/>
            <a:ext cx="5532120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502920" y="2880360"/>
            <a:ext cx="5532120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502920" y="288036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2계층 관리자</a:t>
            </a:r>
          </a:p>
        </p:txBody>
      </p:sp>
      <p:sp>
        <p:nvSpPr>
          <p:cNvPr id="45" name="Oval 44"/>
          <p:cNvSpPr/>
          <p:nvPr/>
        </p:nvSpPr>
        <p:spPr>
          <a:xfrm>
            <a:off x="704088" y="35021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86968" y="3447288"/>
            <a:ext cx="49834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플랫폼 슈퍼관리자 — 테넌트 스위처(F-079)</a:t>
            </a:r>
          </a:p>
        </p:txBody>
      </p:sp>
      <p:sp>
        <p:nvSpPr>
          <p:cNvPr id="47" name="Oval 46"/>
          <p:cNvSpPr/>
          <p:nvPr/>
        </p:nvSpPr>
        <p:spPr>
          <a:xfrm>
            <a:off x="704088" y="405079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86968" y="3995928"/>
            <a:ext cx="49834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테넌트 관리자 — 단일 스코프</a:t>
            </a:r>
          </a:p>
        </p:txBody>
      </p:sp>
      <p:sp>
        <p:nvSpPr>
          <p:cNvPr id="49" name="Oval 48"/>
          <p:cNvSpPr/>
          <p:nvPr/>
        </p:nvSpPr>
        <p:spPr>
          <a:xfrm>
            <a:off x="704088" y="459943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86968" y="4544568"/>
            <a:ext cx="498348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테넌트 컨텍스트 해소(F-078)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172200" y="2880360"/>
            <a:ext cx="5513832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ounded Rectangle 51"/>
          <p:cNvSpPr/>
          <p:nvPr/>
        </p:nvSpPr>
        <p:spPr>
          <a:xfrm>
            <a:off x="6172200" y="2880360"/>
            <a:ext cx="5513832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172200" y="288036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재사용 기반</a:t>
            </a:r>
          </a:p>
        </p:txBody>
      </p:sp>
      <p:sp>
        <p:nvSpPr>
          <p:cNvPr id="54" name="Oval 53"/>
          <p:cNvSpPr/>
          <p:nvPr/>
        </p:nvSpPr>
        <p:spPr>
          <a:xfrm>
            <a:off x="6373368" y="35021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56248" y="3447288"/>
            <a:ext cx="496519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온보딩 = 데이터 입력 수준(코드 배포 없음)(F-077)</a:t>
            </a:r>
          </a:p>
        </p:txBody>
      </p:sp>
      <p:sp>
        <p:nvSpPr>
          <p:cNvPr id="56" name="Oval 55"/>
          <p:cNvSpPr/>
          <p:nvPr/>
        </p:nvSpPr>
        <p:spPr>
          <a:xfrm>
            <a:off x="6373368" y="405079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556248" y="3995928"/>
            <a:ext cx="496519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공통코드·메뉴 관리(§5B, F-073) 재사용</a:t>
            </a:r>
          </a:p>
        </p:txBody>
      </p:sp>
      <p:sp>
        <p:nvSpPr>
          <p:cNvPr id="58" name="Oval 57"/>
          <p:cNvSpPr/>
          <p:nvPr/>
        </p:nvSpPr>
        <p:spPr>
          <a:xfrm>
            <a:off x="6373368" y="459943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556248" y="4544568"/>
            <a:ext cx="4965192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홀·요율·규정 룰셋·마스터데이터만 주입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온보딩 6단계 + 2계층 관리자 — 코드 배포 없이 새 전시관 개설.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성능 및 품질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PERFORMANCE &amp; QUALITY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성능·SLA·확장성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품질·관측성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인터페이스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정성 · 성능·품질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Ⅳ. 성능·품질 · 성능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코어 SLO 99.5%(성수기 99.9% 지향), 무중단 롤링·PITR·degraded로 버틴다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REQ-N-001~005·011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2688336" cy="1005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1572768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99.5%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2084831"/>
            <a:ext cx="2688336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코어 SLO(성수기 99.9%)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37560" y="1463040"/>
            <a:ext cx="2688336" cy="10058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337560" y="1572768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37560" y="2084831"/>
            <a:ext cx="2688336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백엔드 인스턴스 롤링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72200" y="1463040"/>
            <a:ext cx="2688336" cy="100584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172200" y="1572768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PITR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72200" y="2084831"/>
            <a:ext cx="2688336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PG 스탠바이·failover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006840" y="1463040"/>
            <a:ext cx="2688336" cy="100584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006840" y="1572768"/>
            <a:ext cx="268833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degraded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06840" y="2084831"/>
            <a:ext cx="2688336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3중 폴백 모드</a:t>
            </a:r>
          </a:p>
        </p:txBody>
      </p:sp>
      <p:sp>
        <p:nvSpPr>
          <p:cNvPr id="25" name="Oval 24"/>
          <p:cNvSpPr/>
          <p:nvPr/>
        </p:nvSpPr>
        <p:spPr>
          <a:xfrm>
            <a:off x="502920" y="280720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22376" y="274320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코어 SLO 99.5%(성수기 99.9% 지향), 무상태 백엔드+Redis 외부화(N-001)</a:t>
            </a:r>
          </a:p>
        </p:txBody>
      </p:sp>
      <p:sp>
        <p:nvSpPr>
          <p:cNvPr id="27" name="Oval 26"/>
          <p:cNvSpPr/>
          <p:nvPr/>
        </p:nvSpPr>
        <p:spPr>
          <a:xfrm>
            <a:off x="502920" y="3310127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22376" y="324612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백엔드 2인스턴스·헬스체크 LB·롤링 무중단(N-002) · PG 스탠바이 복제·자동 failover·PITR(N-003)</a:t>
            </a:r>
          </a:p>
        </p:txBody>
      </p:sp>
      <p:sp>
        <p:nvSpPr>
          <p:cNvPr id="29" name="Oval 28"/>
          <p:cNvSpPr/>
          <p:nvPr/>
        </p:nvSpPr>
        <p:spPr>
          <a:xfrm>
            <a:off x="502920" y="381304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22376" y="3749039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degraded — Gemini 장애=목 응답, Claude 장애=Ollama 폴백, PG 복제지연=프라이머리 폴백(N-005)</a:t>
            </a:r>
          </a:p>
        </p:txBody>
      </p:sp>
      <p:sp>
        <p:nvSpPr>
          <p:cNvPr id="31" name="Oval 30"/>
          <p:cNvSpPr/>
          <p:nvPr/>
        </p:nvSpPr>
        <p:spPr>
          <a:xfrm>
            <a:off x="502920" y="43159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22376" y="425196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워커 장애 재큐(멱등)(N-011)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937760"/>
            <a:ext cx="11183112" cy="54864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4937760"/>
            <a:ext cx="1081735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무중단·복원 — 롤링 배포·PITR·degraded 3중 폴백으로 성수기 부하를 버틴다.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SLA 수치 + HA 구성 — 프론트·백엔드·Redis·PG·워커 다중화.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Ⅳ. 성능·품질 · 성능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단건 평균 40초, 1024px 전처리·자동생성 한정·캐시·쿼터로 대량을 제어한다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REQ-N-006·007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2688336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2688336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8288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≤40s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2648" y="2560320"/>
            <a:ext cx="24688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단건 평균(전면 비동기)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337560" y="1463040"/>
            <a:ext cx="2688336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3337560" y="1463040"/>
            <a:ext cx="2688336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337560" y="18288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1024px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47288" y="2560320"/>
            <a:ext cx="24688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Canvas 다운스케일·JPEG 0.85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72200" y="1463040"/>
            <a:ext cx="2688336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6172200" y="1463040"/>
            <a:ext cx="2688336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172200" y="18288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E9384"/>
                </a:solidFill>
                <a:latin typeface="맑은 고딕"/>
                <a:ea typeface="맑은 고딕"/>
              </a:rPr>
              <a:t>S1·S7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81928" y="2560320"/>
            <a:ext cx="24688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자동생성 한정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006840" y="1463040"/>
            <a:ext cx="2688336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9006840" y="1463040"/>
            <a:ext cx="2688336" cy="7315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006840" y="18288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129E63"/>
                </a:solidFill>
                <a:latin typeface="맑은 고딕"/>
                <a:ea typeface="맑은 고딕"/>
              </a:rPr>
              <a:t>쿼터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16568" y="2560320"/>
            <a:ext cx="24688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성공 시에만 차감</a:t>
            </a:r>
          </a:p>
        </p:txBody>
      </p:sp>
      <p:sp>
        <p:nvSpPr>
          <p:cNvPr id="29" name="Oval 28"/>
          <p:cNvSpPr/>
          <p:nvPr/>
        </p:nvSpPr>
        <p:spPr>
          <a:xfrm>
            <a:off x="502920" y="372160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22376" y="365760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단건 평균 ≤40s, 전면 비동기(WS 완료 푸시)(N-006)</a:t>
            </a:r>
          </a:p>
        </p:txBody>
      </p:sp>
      <p:sp>
        <p:nvSpPr>
          <p:cNvPr id="31" name="Oval 30"/>
          <p:cNvSpPr/>
          <p:nvPr/>
        </p:nvSpPr>
        <p:spPr>
          <a:xfrm>
            <a:off x="502920" y="422452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22376" y="416052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전처리 — 클라 Canvas 1024px 다운스케일 + JPEG 0.85</a:t>
            </a:r>
          </a:p>
        </p:txBody>
      </p:sp>
      <p:sp>
        <p:nvSpPr>
          <p:cNvPr id="33" name="Oval 32"/>
          <p:cNvSpPr/>
          <p:nvPr/>
        </p:nvSpPr>
        <p:spPr>
          <a:xfrm>
            <a:off x="502920" y="47274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22376" y="466344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대량 제어 — 자동생성 S1·S7 한정 + 동일 스키마해시 캐시 + 행사별 쿼터(N-007)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렌더 성능 지표 — 40초·1024px·캐시 히트·쿼터로 비용/지연 제어.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Ⅰ. 일반현황 · 제안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도면이 아니라 사진으로 컨펌하고, 그 사진으로 발주까지 종결한다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REQ-A-001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1732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17320"/>
            <a:ext cx="361188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camera-render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" y="1691640"/>
            <a:ext cx="566928" cy="5669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63040" y="1737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나노바나나 시공 예측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952" y="2450592"/>
            <a:ext cx="3154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도면을 못 읽어도 신청 시점에 '시공 후 사진'으로 의사결정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288536" y="141732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4288536" y="1417320"/>
            <a:ext cx="361188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0" name="Picture 19" descr="postgis-spatial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568" y="1691640"/>
            <a:ext cx="566928" cy="56692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48656" y="1737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066B3"/>
                </a:solidFill>
                <a:latin typeface="맑은 고딕"/>
                <a:ea typeface="맑은 고딕"/>
              </a:rPr>
              <a:t>PostGIS 실측 공간데이터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44568" y="2450592"/>
            <a:ext cx="3154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부스 폴리곤·트렌치·배선 LineString 단일 원천에서 검증·정산·BI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074152" y="1417320"/>
            <a:ext cx="361188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8074152" y="1417320"/>
            <a:ext cx="3611880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5" name="Picture 24" descr="closed-loop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184" y="1691640"/>
            <a:ext cx="566928" cy="56692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034272" y="1737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E9384"/>
                </a:solidFill>
                <a:latin typeface="맑은 고딕"/>
                <a:ea typeface="맑은 고딕"/>
              </a:rPr>
              <a:t>공사 옥션 폐루프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30184" y="2450592"/>
            <a:ext cx="3154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AI 설계자료→응찰→낙찰→발주 자동전환, 한 흐름에서 종결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02920" y="3611880"/>
            <a:ext cx="11183112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31520" y="361188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FFFFFF"/>
                </a:solidFill>
                <a:latin typeface="맑은 고딕"/>
                <a:ea typeface="맑은 고딕"/>
              </a:rPr>
              <a:t>차별점 한 줄  —  “말이 아니라 이미 돈다”: 인프라·인증·PostGIS 코어·나노바나나·자동배포가 라이브로 기동 중</a:t>
            </a:r>
          </a:p>
        </p:txBody>
      </p:sp>
      <p:sp>
        <p:nvSpPr>
          <p:cNvPr id="30" name="Oval 29"/>
          <p:cNvSpPr/>
          <p:nvPr/>
        </p:nvSpPr>
        <p:spPr>
          <a:xfrm>
            <a:off x="502920" y="44988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22376" y="443484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우리는 누구 — GUARDiA 표준 프레임워크(WISE/UIWS) 검증 자산 위에 전시 도메인 코어를 얹은 팀</a:t>
            </a:r>
          </a:p>
        </p:txBody>
      </p:sp>
      <p:sp>
        <p:nvSpPr>
          <p:cNvPr id="32" name="Oval 31"/>
          <p:cNvSpPr/>
          <p:nvPr/>
        </p:nvSpPr>
        <p:spPr>
          <a:xfrm>
            <a:off x="502920" y="49560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22376" y="489204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왜 우리인가 — ①나노바나나 시공 예측 ②PostGIS 실측 공간데이터 ③공사 옥션 폐루프, 세 결합을 이미 라이브로 검증 </a:t>
            </a:r>
            <a:r>
              <a:rPr sz="1050" b="1">
                <a:solidFill>
                  <a:srgbClr val="129E63"/>
                </a:solidFill>
                <a:latin typeface="맑은 고딕"/>
                <a:ea typeface="맑은 고딕"/>
              </a:rPr>
              <a:t>[검증됨]</a:t>
            </a:r>
          </a:p>
        </p:txBody>
      </p:sp>
      <p:sp>
        <p:nvSpPr>
          <p:cNvPr id="34" name="Oval 33"/>
          <p:cNvSpPr/>
          <p:nvPr/>
        </p:nvSpPr>
        <p:spPr>
          <a:xfrm>
            <a:off x="502920" y="54132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22376" y="534924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제안 무게 — 기술·기능(Ⅲ) 배점 비중이 가장 큼, 제안서 분량을 그에 맞춰 배분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단일 요소는 모방할 수 있으나, 세 결합은 재현하기 어렵다 — 우리만의 해자.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Ⅳ. 성능·품질 · 성능·확장성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워커는 큐 깊이로 독립 확장하고, BI·공개는 읽기복제로 오프로드한다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REQ-N-009·010·011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독립 확장 (워커)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029968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나노바나나·서류·EDM 워커 = 큐 깊이 기반 증감(N-009)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26517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2596896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워커 장애 재큐 — 멱등 Job(N-011)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2186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163824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GEMINI 워커존 단일 egress</a:t>
            </a:r>
          </a:p>
        </p:txBody>
      </p:sp>
      <p:sp>
        <p:nvSpPr>
          <p:cNvPr id="22" name="Oval 21"/>
          <p:cNvSpPr/>
          <p:nvPr/>
        </p:nvSpPr>
        <p:spPr>
          <a:xfrm>
            <a:off x="704088" y="3785615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86968" y="3730752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역할별 프론트 번들 분리(F-081, 방식 확정 대기 </a:t>
            </a: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[구현 계획]</a:t>
            </a: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463040"/>
            <a:ext cx="5513832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오프로드 (읽기복제·CDN)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029968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BI 집계·공개 조회·플로어플랜 열람 = 읽기복제 라우팅(N-010)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26517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2596896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공개영역 CDN·요청률 상한(N-019)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32186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3163824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무상태 백엔드 2인스턴스 롤링(N-002)</a:t>
            </a:r>
          </a:p>
        </p:txBody>
      </p:sp>
      <p:sp>
        <p:nvSpPr>
          <p:cNvPr id="33" name="Oval 32"/>
          <p:cNvSpPr/>
          <p:nvPr/>
        </p:nvSpPr>
        <p:spPr>
          <a:xfrm>
            <a:off x="6373368" y="3785615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56248" y="3730752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운영 프라이머리 보호 — 읽기 부하 분리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배포 토폴로지 — 프론트·백엔드 2인스턴스·워커 N·읽기복제·CDN.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Ⅳ. 성능·품질 · 품질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WCAG 2.1 AA+KWCAG 2.2, 한/영/중/일, 라이트/다크, 데스크톱/모바일 전부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REQ-N-012~016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3630168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check-verify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91640"/>
            <a:ext cx="402336" cy="4023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34440" y="164592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웹 접근성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34440" y="2029968"/>
            <a:ext cx="2743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WCAG 2.1 AA + 공공 KWCAG 2.2 병행(N-012)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61104" y="1463040"/>
            <a:ext cx="3630168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mobile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984" y="1691640"/>
            <a:ext cx="402336" cy="4023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992624" y="164592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비시각 대안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92624" y="2029968"/>
            <a:ext cx="2743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캔버스/맵 데이터 테이블·키보드 부스 선택(N-013)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019288" y="1463040"/>
            <a:ext cx="3630168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2" name="Picture 21" descr="document-rtm__6D4A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2168" y="1691640"/>
            <a:ext cx="402336" cy="40233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750808" y="164592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다국어(i18n)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50808" y="2029968"/>
            <a:ext cx="2743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한 기본+영/중/일·hreflang·로케일 포맷(N-014)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2920" y="3017520"/>
            <a:ext cx="3630168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6" name="Picture 25" descr="dashboard-chart__6D4AF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3246120"/>
            <a:ext cx="402336" cy="40233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234440" y="320040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라이트/다크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34440" y="3584448"/>
            <a:ext cx="2743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CSS 토큰 2벌·prefers-color-scheme(N-015)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261104" y="3017520"/>
            <a:ext cx="3630168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mobile__0E938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3984" y="3246120"/>
            <a:ext cx="402336" cy="40233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992624" y="3200400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E9384"/>
                </a:solidFill>
                <a:latin typeface="맑은 고딕"/>
                <a:ea typeface="맑은 고딕"/>
              </a:rPr>
              <a:t>반응형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92624" y="3584448"/>
            <a:ext cx="2743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데스크톱=설계/에디터·모바일=현장/조회/승인(N-016)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001000" y="3017520"/>
            <a:ext cx="3630168" cy="1371600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001000" y="3017520"/>
            <a:ext cx="3630168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[구현 계획: 전면 스윕 대기]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접근성·다국어·테마·반응형 매트릭스 — 공공 KWCAG 병행.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Ⅳ. 성능·품질 · 품질·관측성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99734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로그·메트릭·트레이스에 PII·스택트레이스는 남기지 않고, BI는 배치 ETL로 정합한다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274198" y="502920"/>
            <a:ext cx="1411833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74198" y="502920"/>
            <a:ext cx="141183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REQ-N-018·019·021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554480"/>
            <a:ext cx="3520440" cy="109728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1664208"/>
            <a:ext cx="32461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수집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" y="2011680"/>
            <a:ext cx="32461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로그·메트릭·트레이스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23360" y="1554480"/>
            <a:ext cx="237744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61104" y="1554480"/>
            <a:ext cx="3520440" cy="109728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398264" y="1664208"/>
            <a:ext cx="32461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저장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98264" y="2011680"/>
            <a:ext cx="32461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관리존 · PII·스택트레이스 미기록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81544" y="1554480"/>
            <a:ext cx="237744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019288" y="1554480"/>
            <a:ext cx="3520440" cy="1097280"/>
          </a:xfrm>
          <a:prstGeom prst="roundRect">
            <a:avLst/>
          </a:prstGeom>
          <a:solidFill>
            <a:srgbClr val="E1F3F1"/>
          </a:solidFill>
          <a:ln w="16510">
            <a:solidFill>
              <a:srgbClr val="0E9384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156448" y="1664208"/>
            <a:ext cx="32461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E9384"/>
                </a:solidFill>
                <a:latin typeface="맑은 고딕"/>
                <a:ea typeface="맑은 고딕"/>
              </a:rPr>
              <a:t>대시보드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56448" y="2011680"/>
            <a:ext cx="32461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관측성 · include-stacktrace: never</a:t>
            </a:r>
          </a:p>
        </p:txBody>
      </p:sp>
      <p:sp>
        <p:nvSpPr>
          <p:cNvPr id="24" name="Oval 23"/>
          <p:cNvSpPr/>
          <p:nvPr/>
        </p:nvSpPr>
        <p:spPr>
          <a:xfrm>
            <a:off x="502920" y="31729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22376" y="310896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관측성 — 자격증명·PII·스택트레이스 미기록(include-stacktrace: never)(N-018)</a:t>
            </a:r>
          </a:p>
        </p:txBody>
      </p:sp>
      <p:sp>
        <p:nvSpPr>
          <p:cNvPr id="26" name="Oval 25"/>
          <p:cNvSpPr/>
          <p:nvPr/>
        </p:nvSpPr>
        <p:spPr>
          <a:xfrm>
            <a:off x="502920" y="367588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22376" y="361188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BI 데이터마트 — 스타 스키마(FACT/DIM) 야간 배치 ETL 또는 읽기복제 적재(N-021)</a:t>
            </a:r>
          </a:p>
        </p:txBody>
      </p:sp>
      <p:sp>
        <p:nvSpPr>
          <p:cNvPr id="28" name="Oval 27"/>
          <p:cNvSpPr/>
          <p:nvPr/>
        </p:nvSpPr>
        <p:spPr>
          <a:xfrm>
            <a:off x="502920" y="417880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22376" y="411480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KpiSnapshot(원천-집계 정합 오차 0) · 공개영역 CDN·요청률 상한(N-019)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관측성 파이프라인(수집→저장→대시보드) — PII·스택트레이스 미기록.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Ⅳ. 성능·품질 · 인터페이스 요구사항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297265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외부는 게이트웨이로, 룰셋·요율은 버전 데이터로 무중단 개정한다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74121" y="502920"/>
            <a:ext cx="1111910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574121" y="502920"/>
            <a:ext cx="111191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REQ-F-072·080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연동 게이트웨이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029968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API·웹훅·CRM/ERP 연동(선택, F-080)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26517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2596896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외부 게이트 — Gemini(워커존)·Claude(백엔드)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2186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163824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PG 결제·kxwp 릴레이·등록업체 DB 739</a:t>
            </a:r>
          </a:p>
        </p:txBody>
      </p:sp>
      <p:sp>
        <p:nvSpPr>
          <p:cNvPr id="22" name="Oval 21"/>
          <p:cNvSpPr/>
          <p:nvPr/>
        </p:nvSpPr>
        <p:spPr>
          <a:xfrm>
            <a:off x="704088" y="3785615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86968" y="3730752"/>
            <a:ext cx="498348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내부↔외부 경계는 게이트웨이 단일 통로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463040"/>
            <a:ext cx="5513832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마스터데이터·룰셋 버전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029968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룰셋·마스터데이터 버전관리(요율·규정 룰셋)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26517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2596896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M18 백오피스·감사 기록으로 무중단 개정(F-072)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32186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3163824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규정 개정 = 코드 배포 없이 데이터 버전 교체</a:t>
            </a:r>
          </a:p>
        </p:txBody>
      </p:sp>
      <p:sp>
        <p:nvSpPr>
          <p:cNvPr id="33" name="Oval 32"/>
          <p:cNvSpPr/>
          <p:nvPr/>
        </p:nvSpPr>
        <p:spPr>
          <a:xfrm>
            <a:off x="6373368" y="3785615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56248" y="3730752"/>
            <a:ext cx="49651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요율 공식본은 [협의: C4]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연동 인터페이스 맵 — 내부↔외부 게이트웨이 + 버전 데이터로 무중단 개정.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프로젝트 관리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PROJECT MANAGEMENT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일정계획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관리방법론·역량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위험·이슈·품질형상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정성 · 사업관리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Ⅴ. 프로젝트 관리 · 일정계획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Phase 1 코어 → Phase 2 워크플로/운영 → Phase 3 현장/확장, 게이트로 진행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052560" y="1280160"/>
            <a:ext cx="219456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308592" y="1261872"/>
            <a:ext cx="82296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966960" y="1280160"/>
            <a:ext cx="219456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222992" y="1261872"/>
            <a:ext cx="82296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881360" y="1280160"/>
            <a:ext cx="219456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1137392" y="1261872"/>
            <a:ext cx="82296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93192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57200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1208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85216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49224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713232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777240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41248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905256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969264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1033272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1097280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11612880" y="1783080"/>
            <a:ext cx="7315" cy="370332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3931920" y="1554480"/>
            <a:ext cx="25603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1 (~4M)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92240" y="1554480"/>
            <a:ext cx="25603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2 (~4M)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052560" y="1554480"/>
            <a:ext cx="25603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3 (~4M+)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2920" y="1837944"/>
            <a:ext cx="11183112" cy="3337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48640" y="18470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05840" y="18470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아키텍처(A)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3931920" y="1892807"/>
            <a:ext cx="1920240" cy="21488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931920" y="1874519"/>
            <a:ext cx="192024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21899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05840" y="21899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공통레이어 B (2FA·시스템관리)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251959" y="2235708"/>
            <a:ext cx="1920240" cy="21488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251959" y="2217420"/>
            <a:ext cx="192024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2920" y="2523744"/>
            <a:ext cx="11183112" cy="3337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48640" y="25328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" y="25328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P0 코어 M2·M3·M4·M5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4892040" y="2578608"/>
            <a:ext cx="1600200" cy="214884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4892040" y="2560320"/>
            <a:ext cx="160020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8640" y="28757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05840" y="28757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  ├ 스캐폴드·인증·매퍼·룰엔진·나노바나나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4892040" y="2921508"/>
            <a:ext cx="960120" cy="21488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892040" y="2903220"/>
            <a:ext cx="96012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02920" y="3209544"/>
            <a:ext cx="11183112" cy="3337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48640" y="32186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05840" y="32186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  └ 3안·병합·실데이터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5852160" y="3264408"/>
            <a:ext cx="640080" cy="214884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5852160" y="3246120"/>
            <a:ext cx="64008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48640" y="35615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05840" y="35615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옥션 M15·관람 M10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492240" y="3607308"/>
            <a:ext cx="1280160" cy="214884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492240" y="3589020"/>
            <a:ext cx="128016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02920" y="3895344"/>
            <a:ext cx="11183112" cy="3337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548640" y="3904487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05840" y="3904487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BI M16·관리자 M18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684264" y="3950207"/>
            <a:ext cx="1280160" cy="214884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684264" y="3931920"/>
            <a:ext cx="128016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8640" y="42473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005840" y="42473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판매·서류·정산 M1·M6·M7·M9·CMS M12·M17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812280" y="4293107"/>
            <a:ext cx="1600200" cy="214884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6812280" y="4274820"/>
            <a:ext cx="160020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4581144"/>
            <a:ext cx="11183112" cy="3337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548640" y="45902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P3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005840" y="45902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멀티테넌시·M11·M13·M14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052560" y="4636007"/>
            <a:ext cx="1600200" cy="214884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9052560" y="4617720"/>
            <a:ext cx="160020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48640" y="4933188"/>
            <a:ext cx="45720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0447A"/>
                </a:solidFill>
                <a:latin typeface="맑은 고딕"/>
                <a:ea typeface="맑은 고딕"/>
              </a:rPr>
              <a:t>P3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005840" y="4933188"/>
            <a:ext cx="2926080" cy="3429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101828"/>
                </a:solidFill>
                <a:latin typeface="맑은 고딕"/>
                <a:ea typeface="맑은 고딕"/>
              </a:rPr>
              <a:t>배포 안정화·SM 이관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9372600" y="4978907"/>
            <a:ext cx="1920240" cy="214884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9372600" y="4960620"/>
            <a:ext cx="1920240" cy="2514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680" b="1">
                <a:solidFill>
                  <a:srgbClr val="FFFFFF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78" name="Diamond 77"/>
          <p:cNvSpPr/>
          <p:nvPr/>
        </p:nvSpPr>
        <p:spPr>
          <a:xfrm>
            <a:off x="4169663" y="5349240"/>
            <a:ext cx="164592" cy="164592"/>
          </a:xfrm>
          <a:prstGeom prst="diamond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3886199" y="5504688"/>
            <a:ext cx="731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00" b="1">
                <a:solidFill>
                  <a:srgbClr val="101828"/>
                </a:solidFill>
                <a:latin typeface="맑은 고딕"/>
                <a:ea typeface="맑은 고딕"/>
              </a:rPr>
              <a:t>G1</a:t>
            </a:r>
          </a:p>
        </p:txBody>
      </p:sp>
      <p:sp>
        <p:nvSpPr>
          <p:cNvPr id="80" name="Diamond 79"/>
          <p:cNvSpPr/>
          <p:nvPr/>
        </p:nvSpPr>
        <p:spPr>
          <a:xfrm>
            <a:off x="4425696" y="5349240"/>
            <a:ext cx="164592" cy="164592"/>
          </a:xfrm>
          <a:prstGeom prst="diamond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4142231" y="5504688"/>
            <a:ext cx="731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00" b="1">
                <a:solidFill>
                  <a:srgbClr val="101828"/>
                </a:solidFill>
                <a:latin typeface="맑은 고딕"/>
                <a:ea typeface="맑은 고딕"/>
              </a:rPr>
              <a:t>G2</a:t>
            </a:r>
          </a:p>
        </p:txBody>
      </p:sp>
      <p:sp>
        <p:nvSpPr>
          <p:cNvPr id="82" name="Diamond 81"/>
          <p:cNvSpPr/>
          <p:nvPr/>
        </p:nvSpPr>
        <p:spPr>
          <a:xfrm>
            <a:off x="6409944" y="5349240"/>
            <a:ext cx="164592" cy="164592"/>
          </a:xfrm>
          <a:prstGeom prst="diamond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TextBox 82"/>
          <p:cNvSpPr txBox="1"/>
          <p:nvPr/>
        </p:nvSpPr>
        <p:spPr>
          <a:xfrm>
            <a:off x="6126479" y="5504688"/>
            <a:ext cx="731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00" b="1">
                <a:solidFill>
                  <a:srgbClr val="101828"/>
                </a:solidFill>
                <a:latin typeface="맑은 고딕"/>
                <a:ea typeface="맑은 고딕"/>
              </a:rPr>
              <a:t>P게이트</a:t>
            </a:r>
          </a:p>
        </p:txBody>
      </p:sp>
      <p:sp>
        <p:nvSpPr>
          <p:cNvPr id="84" name="Diamond 83"/>
          <p:cNvSpPr/>
          <p:nvPr/>
        </p:nvSpPr>
        <p:spPr>
          <a:xfrm>
            <a:off x="8970264" y="5349240"/>
            <a:ext cx="164592" cy="164592"/>
          </a:xfrm>
          <a:prstGeom prst="diamond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TextBox 84"/>
          <p:cNvSpPr txBox="1"/>
          <p:nvPr/>
        </p:nvSpPr>
        <p:spPr>
          <a:xfrm>
            <a:off x="8686800" y="5504688"/>
            <a:ext cx="731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00" b="1">
                <a:solidFill>
                  <a:srgbClr val="101828"/>
                </a:solidFill>
                <a:latin typeface="맑은 고딕"/>
                <a:ea typeface="맑은 고딕"/>
              </a:rPr>
              <a:t>QA</a:t>
            </a:r>
          </a:p>
        </p:txBody>
      </p:sp>
      <p:sp>
        <p:nvSpPr>
          <p:cNvPr id="86" name="Diamond 85"/>
          <p:cNvSpPr/>
          <p:nvPr/>
        </p:nvSpPr>
        <p:spPr>
          <a:xfrm>
            <a:off x="11530584" y="5349240"/>
            <a:ext cx="164592" cy="164592"/>
          </a:xfrm>
          <a:prstGeom prst="diamond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TextBox 86"/>
          <p:cNvSpPr txBox="1"/>
          <p:nvPr/>
        </p:nvSpPr>
        <p:spPr>
          <a:xfrm>
            <a:off x="11247119" y="5504688"/>
            <a:ext cx="731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00" b="1">
                <a:solidFill>
                  <a:srgbClr val="101828"/>
                </a:solidFill>
                <a:latin typeface="맑은 고딕"/>
                <a:ea typeface="맑은 고딕"/>
              </a:rPr>
              <a:t>오픈</a:t>
            </a:r>
          </a:p>
        </p:txBody>
      </p:sp>
      <p:sp>
        <p:nvSpPr>
          <p:cNvPr id="88" name="Rectangle 87"/>
          <p:cNvSpPr/>
          <p:nvPr/>
        </p:nvSpPr>
        <p:spPr>
          <a:xfrm>
            <a:off x="5660136" y="1783080"/>
            <a:ext cx="18288" cy="37033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TextBox 88"/>
          <p:cNvSpPr txBox="1"/>
          <p:nvPr/>
        </p:nvSpPr>
        <p:spPr>
          <a:xfrm>
            <a:off x="5294376" y="5504688"/>
            <a:ext cx="731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현재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02920" y="58978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선행 게이트 통제 + Phase 게이트 QA 통과 후 진행. G1·G2 완료 — 실증 기반. 총 ~150 M/M.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Ⅴ. 프로젝트 관리 · 관리방법론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PMBOK 기반 통합관리 + ITSM 운영 프로세스로 일정·품질·리스크를 통제한다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91440" cy="17373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booth-layout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783080"/>
            <a:ext cx="502920" cy="5029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54480" y="176479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066B3"/>
                </a:solidFill>
                <a:latin typeface="맑은 고딕"/>
                <a:ea typeface="맑은 고딕"/>
              </a:rPr>
              <a:t>통합·범위관리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54480" y="228600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PMBOK 기반 착수→계획→실행→감시→종료, 범위기술서·WBS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63056" y="146304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6163056" y="1463040"/>
            <a:ext cx="91440" cy="17373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dashboard-chart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376" y="1783080"/>
            <a:ext cx="502920" cy="50292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214616" y="176479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6D4AFF"/>
                </a:solidFill>
                <a:latin typeface="맑은 고딕"/>
                <a:ea typeface="맑은 고딕"/>
              </a:rPr>
              <a:t>일정·자원관리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14616" y="228600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Phase 게이트·마일스톤·번다운, 직군별 M/M 투입계획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342900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02920" y="3429000"/>
            <a:ext cx="91440" cy="173736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3" name="Picture 22" descr="document-rtm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3749039"/>
            <a:ext cx="502920" cy="50292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54480" y="373075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E9384"/>
                </a:solidFill>
                <a:latin typeface="맑은 고딕"/>
                <a:ea typeface="맑은 고딕"/>
              </a:rPr>
              <a:t>의사소통·보고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54480" y="425196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주간/월간 보고·이슈 에스컬레이션·주관기관 정례 협의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63056" y="342900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63056" y="3429000"/>
            <a:ext cx="91440" cy="173736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check-verify__0044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376" y="3749039"/>
            <a:ext cx="502920" cy="50292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214616" y="373075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0447A"/>
                </a:solidFill>
                <a:latin typeface="맑은 고딕"/>
                <a:ea typeface="맑은 고딕"/>
              </a:rPr>
              <a:t>형상·산출물관리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14616" y="425196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Gitea 형상관리·산출물 목록·변경관리·감리 대응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5486400"/>
            <a:ext cx="11183112" cy="45720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31520" y="5486400"/>
            <a:ext cx="108173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관리방법론·관리역량 — 통합·범위·일정·의사소통·형상관리 표준 체계로 실행력 확보.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관리방법론·관리역량 독립 절 — 표준 평가부문(프로젝트 관리) 정렬.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Ⅴ. 프로젝트 관리 · 위험·이슈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약한 고리를 숨기지 않고 드러내 방어한다 — 선제 대응이 곧 신뢰다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011680" y="1554480"/>
            <a:ext cx="5760720" cy="3931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892040" y="1554480"/>
            <a:ext cx="2880360" cy="1965960"/>
          </a:xfrm>
          <a:prstGeom prst="rect">
            <a:avLst/>
          </a:prstGeom>
          <a:solidFill>
            <a:srgbClr val="FCE9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2011680" y="3520439"/>
            <a:ext cx="2880360" cy="1965960"/>
          </a:xfrm>
          <a:prstGeom prst="rect">
            <a:avLst/>
          </a:prstGeom>
          <a:solidFill>
            <a:srgbClr val="E3F6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892040" y="1554480"/>
            <a:ext cx="5486" cy="3931920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2011680" y="3520439"/>
            <a:ext cx="5760720" cy="5486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011680" y="5532120"/>
            <a:ext cx="57607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발생가능성 →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8760" y="1554480"/>
            <a:ext cx="457200" cy="3931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영향도 →</a:t>
            </a:r>
          </a:p>
        </p:txBody>
      </p:sp>
      <p:sp>
        <p:nvSpPr>
          <p:cNvPr id="18" name="Oval 17"/>
          <p:cNvSpPr/>
          <p:nvPr/>
        </p:nvSpPr>
        <p:spPr>
          <a:xfrm>
            <a:off x="5382158" y="2218334"/>
            <a:ext cx="402336" cy="402336"/>
          </a:xfrm>
          <a:prstGeom prst="ellipse">
            <a:avLst/>
          </a:prstGeom>
          <a:solidFill>
            <a:srgbClr val="E08A00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382158" y="2218334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R-1</a:t>
            </a:r>
          </a:p>
        </p:txBody>
      </p:sp>
      <p:sp>
        <p:nvSpPr>
          <p:cNvPr id="20" name="Oval 19"/>
          <p:cNvSpPr/>
          <p:nvPr/>
        </p:nvSpPr>
        <p:spPr>
          <a:xfrm>
            <a:off x="5151729" y="2139695"/>
            <a:ext cx="402336" cy="402336"/>
          </a:xfrm>
          <a:prstGeom prst="ellipse">
            <a:avLst/>
          </a:prstGeom>
          <a:solidFill>
            <a:srgbClr val="E08A00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151729" y="2139695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R-2</a:t>
            </a:r>
          </a:p>
        </p:txBody>
      </p:sp>
      <p:sp>
        <p:nvSpPr>
          <p:cNvPr id="22" name="Oval 21"/>
          <p:cNvSpPr/>
          <p:nvPr/>
        </p:nvSpPr>
        <p:spPr>
          <a:xfrm>
            <a:off x="4690872" y="3319271"/>
            <a:ext cx="402336" cy="402336"/>
          </a:xfrm>
          <a:prstGeom prst="ellipse">
            <a:avLst/>
          </a:prstGeom>
          <a:solidFill>
            <a:srgbClr val="98A2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90872" y="3319271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R-3</a:t>
            </a:r>
          </a:p>
        </p:txBody>
      </p:sp>
      <p:sp>
        <p:nvSpPr>
          <p:cNvPr id="24" name="Oval 23"/>
          <p:cNvSpPr/>
          <p:nvPr/>
        </p:nvSpPr>
        <p:spPr>
          <a:xfrm>
            <a:off x="4690872" y="3515868"/>
            <a:ext cx="402336" cy="402336"/>
          </a:xfrm>
          <a:prstGeom prst="ellipse">
            <a:avLst/>
          </a:prstGeom>
          <a:solidFill>
            <a:srgbClr val="98A2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690872" y="3515868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R-4</a:t>
            </a:r>
          </a:p>
        </p:txBody>
      </p:sp>
      <p:sp>
        <p:nvSpPr>
          <p:cNvPr id="26" name="Oval 25"/>
          <p:cNvSpPr/>
          <p:nvPr/>
        </p:nvSpPr>
        <p:spPr>
          <a:xfrm>
            <a:off x="4575657" y="3319271"/>
            <a:ext cx="402336" cy="402336"/>
          </a:xfrm>
          <a:prstGeom prst="ellipse">
            <a:avLst/>
          </a:prstGeom>
          <a:solidFill>
            <a:srgbClr val="98A2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575657" y="3319271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R-5</a:t>
            </a:r>
          </a:p>
        </p:txBody>
      </p:sp>
      <p:sp>
        <p:nvSpPr>
          <p:cNvPr id="28" name="Oval 27"/>
          <p:cNvSpPr/>
          <p:nvPr/>
        </p:nvSpPr>
        <p:spPr>
          <a:xfrm>
            <a:off x="3423513" y="2061057"/>
            <a:ext cx="402336" cy="402336"/>
          </a:xfrm>
          <a:prstGeom prst="ellipse">
            <a:avLst/>
          </a:prstGeom>
          <a:solidFill>
            <a:srgbClr val="E08A00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3423513" y="2061057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R-6</a:t>
            </a:r>
          </a:p>
        </p:txBody>
      </p:sp>
      <p:sp>
        <p:nvSpPr>
          <p:cNvPr id="30" name="Oval 29"/>
          <p:cNvSpPr/>
          <p:nvPr/>
        </p:nvSpPr>
        <p:spPr>
          <a:xfrm>
            <a:off x="3826763" y="3909060"/>
            <a:ext cx="402336" cy="402336"/>
          </a:xfrm>
          <a:prstGeom prst="ellipse">
            <a:avLst/>
          </a:prstGeom>
          <a:solidFill>
            <a:srgbClr val="98A2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826763" y="3909060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R-7</a:t>
            </a:r>
          </a:p>
        </p:txBody>
      </p:sp>
      <p:sp>
        <p:nvSpPr>
          <p:cNvPr id="32" name="Oval 31"/>
          <p:cNvSpPr/>
          <p:nvPr/>
        </p:nvSpPr>
        <p:spPr>
          <a:xfrm>
            <a:off x="3077870" y="4420209"/>
            <a:ext cx="402336" cy="402336"/>
          </a:xfrm>
          <a:prstGeom prst="ellipse">
            <a:avLst/>
          </a:prstGeom>
          <a:solidFill>
            <a:srgbClr val="129E6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3077870" y="4420209"/>
            <a:ext cx="402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R-8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001000" y="1554480"/>
            <a:ext cx="3685032" cy="3931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8001000" y="1554480"/>
            <a:ext cx="3685032" cy="42062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001000" y="1554480"/>
            <a:ext cx="36850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선행 게이트·대응</a:t>
            </a:r>
          </a:p>
        </p:txBody>
      </p:sp>
      <p:sp>
        <p:nvSpPr>
          <p:cNvPr id="37" name="Oval 36"/>
          <p:cNvSpPr/>
          <p:nvPr/>
        </p:nvSpPr>
        <p:spPr>
          <a:xfrm>
            <a:off x="8202168" y="2176272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385048" y="2121408"/>
            <a:ext cx="31363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G1 나노바나나 승인 [검증됨: 완료]</a:t>
            </a:r>
          </a:p>
        </p:txBody>
      </p:sp>
      <p:sp>
        <p:nvSpPr>
          <p:cNvPr id="39" name="Oval 38"/>
          <p:cNvSpPr/>
          <p:nvPr/>
        </p:nvSpPr>
        <p:spPr>
          <a:xfrm>
            <a:off x="8202168" y="2743200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385048" y="2688336"/>
            <a:ext cx="31363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G2 배포서버 [검증됨: 완료]</a:t>
            </a:r>
          </a:p>
        </p:txBody>
      </p:sp>
      <p:sp>
        <p:nvSpPr>
          <p:cNvPr id="41" name="Oval 40"/>
          <p:cNvSpPr/>
          <p:nvPr/>
        </p:nvSpPr>
        <p:spPr>
          <a:xfrm>
            <a:off x="8202168" y="3310127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385048" y="3255263"/>
            <a:ext cx="31363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R-1/2 외부API·CAD — 승인 게이트+degraded·가정 라벨</a:t>
            </a:r>
          </a:p>
        </p:txBody>
      </p:sp>
      <p:sp>
        <p:nvSpPr>
          <p:cNvPr id="43" name="Oval 42"/>
          <p:cNvSpPr/>
          <p:nvPr/>
        </p:nvSpPr>
        <p:spPr>
          <a:xfrm>
            <a:off x="8202168" y="3877055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385048" y="3822191"/>
            <a:ext cx="31363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R-3 kxwp — 단계적 접근 · R-5 간판 — 후처리 합성</a:t>
            </a:r>
          </a:p>
        </p:txBody>
      </p:sp>
      <p:sp>
        <p:nvSpPr>
          <p:cNvPr id="45" name="Oval 44"/>
          <p:cNvSpPr/>
          <p:nvPr/>
        </p:nvSpPr>
        <p:spPr>
          <a:xfrm>
            <a:off x="8202168" y="4443983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385048" y="4389120"/>
            <a:ext cx="3136392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R-6 AI 오판 — 사람 확정 · R-8 확장 — 격리 레이어만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발생×영향 매트릭스에 R-1~R-8 배치 — 약한 고리를 선제 노출·방어(숨기지 않아 신뢰).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Ⅴ. 프로젝트 관리 · 품질·형상관리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147304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배포는 헬스체크로 지키고 실패하면 롤백, 의존성은 SCA 게이트로 막는다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424159" y="502920"/>
            <a:ext cx="1261872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59" y="502920"/>
            <a:ext cx="12618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REQ-N-004·S-019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645920"/>
            <a:ext cx="2103120" cy="1005840"/>
          </a:xfrm>
          <a:prstGeom prst="roundRec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73736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빌드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" y="2121408"/>
            <a:ext cx="19202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compileJava·tsc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60320" y="1645920"/>
            <a:ext cx="182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788920" y="1645920"/>
            <a:ext cx="2103120" cy="1005840"/>
          </a:xfrm>
          <a:prstGeom prst="roundRect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880360" y="173736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테스트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80360" y="2121408"/>
            <a:ext cx="19202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점진 경계면 검증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6320" y="1645920"/>
            <a:ext cx="182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74920" y="1645920"/>
            <a:ext cx="2103120" cy="1005840"/>
          </a:xfrm>
          <a:prstGeom prst="roundRect">
            <a:avLst/>
          </a:prstGeom>
          <a:solidFill>
            <a:srgbClr val="FFF6E8"/>
          </a:solidFill>
          <a:ln w="16510">
            <a:solidFill>
              <a:srgbClr val="E08A00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166359" y="173736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E08A00"/>
                </a:solidFill>
                <a:latin typeface="맑은 고딕"/>
                <a:ea typeface="맑은 고딕"/>
              </a:rPr>
              <a:t>SCA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66359" y="2121408"/>
            <a:ext cx="19202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OWASP Dep-Check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32320" y="1645920"/>
            <a:ext cx="182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60920" y="1645920"/>
            <a:ext cx="2103120" cy="1005840"/>
          </a:xfrm>
          <a:prstGeom prst="roundRect">
            <a:avLst/>
          </a:prstGeom>
          <a:solidFill>
            <a:srgbClr val="E3F6EC"/>
          </a:solidFill>
          <a:ln w="16510">
            <a:solidFill>
              <a:srgbClr val="129E6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452360" y="173736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헬스체크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452360" y="2121408"/>
            <a:ext cx="19202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health 200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18320" y="1645920"/>
            <a:ext cx="18288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646920" y="1645920"/>
            <a:ext cx="2103120" cy="1005840"/>
          </a:xfrm>
          <a:prstGeom prst="roundRect">
            <a:avLst/>
          </a:prstGeom>
          <a:solidFill>
            <a:srgbClr val="FCE9E7"/>
          </a:solidFill>
          <a:ln w="16510">
            <a:solidFill>
              <a:srgbClr val="D92D20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738360" y="1737360"/>
            <a:ext cx="1920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D92D20"/>
                </a:solidFill>
                <a:latin typeface="맑은 고딕"/>
                <a:ea typeface="맑은 고딕"/>
              </a:rPr>
              <a:t>롤백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8360" y="2121408"/>
            <a:ext cx="19202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실패 시 이전 jar</a:t>
            </a:r>
          </a:p>
        </p:txBody>
      </p:sp>
      <p:sp>
        <p:nvSpPr>
          <p:cNvPr id="32" name="Oval 31"/>
          <p:cNvSpPr/>
          <p:nvPr/>
        </p:nvSpPr>
        <p:spPr>
          <a:xfrm>
            <a:off x="502920" y="3081527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22376" y="301752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Fail-Safe 배포 — 백업→배포→헬스체크 200→실패 시 롤백(이전 jar 유지) [검증됨: deploy_kintex.sh](N-004)</a:t>
            </a:r>
          </a:p>
        </p:txBody>
      </p:sp>
      <p:sp>
        <p:nvSpPr>
          <p:cNvPr id="34" name="Oval 33"/>
          <p:cNvSpPr/>
          <p:nvPr/>
        </p:nvSpPr>
        <p:spPr>
          <a:xfrm>
            <a:off x="502920" y="3584447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22376" y="3520439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QA 게이트 — 점진 경계면 검증·보안 불변·빌드 회귀(Phase 게이트 통과 후 진행)</a:t>
            </a:r>
          </a:p>
        </p:txBody>
      </p:sp>
      <p:sp>
        <p:nvSpPr>
          <p:cNvPr id="36" name="Oval 35"/>
          <p:cNvSpPr/>
          <p:nvPr/>
        </p:nvSpPr>
        <p:spPr>
          <a:xfrm>
            <a:off x="502920" y="408736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722376" y="402336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SCA CI 게이트 — OWASP Dependency-Check 정기 스캔·패치(S-019)</a:t>
            </a:r>
          </a:p>
        </p:txBody>
      </p:sp>
      <p:sp>
        <p:nvSpPr>
          <p:cNvPr id="38" name="Oval 37"/>
          <p:cNvSpPr/>
          <p:nvPr/>
        </p:nvSpPr>
        <p:spPr>
          <a:xfrm>
            <a:off x="502920" y="459028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722376" y="4526280"/>
            <a:ext cx="10753344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형상관리 — Gitea zio/kintex·Conventional Commits·main 보호·환경 분리(dev/staging/prod)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품질 게이트 흐름 — 빌드→테스트→SCA→헬스체크→롤백.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프로젝트 지원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PROJECT SUPPORT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인수인계·교육·기술지원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유지보수(SM)·SLA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장애대응·기밀보안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정성 · 사업지원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Ⅰ. 일반현황 · 핵심 투입인력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직군·등급·투입 M/M로 수행역량을 정량 제시 — 실명·단가는 공고 확정 시 확정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7955279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94360" y="1463040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직군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146304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146304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23559" y="146304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79" y="1463040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합계(M/M)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847088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1847088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총괄 PM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03320" y="1847088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3440" y="1847088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23559" y="1847088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79" y="1847088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2920" y="2231136"/>
            <a:ext cx="7955279" cy="38404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02920" y="2231136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94360" y="2231136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아키텍트(AA·SA·TA·DA·NA)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703320" y="2231136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63440" y="2231136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23559" y="2231136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83679" y="2231136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14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15184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94360" y="2615184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백엔드(공통·코어·도메인)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03320" y="2615184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63440" y="2615184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23559" y="2615184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83679" y="2615184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02920" y="2999232"/>
            <a:ext cx="7955279" cy="38404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502920" y="2999232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94360" y="2999232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프론트엔드(역할별 6포털)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703320" y="2999232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63440" y="2999232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23559" y="2999232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83679" y="2999232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28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383280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594360" y="3383280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DB 엔지니어(PostGIS)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703320" y="338328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63440" y="338328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623559" y="338328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583679" y="3383280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10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02920" y="3767328"/>
            <a:ext cx="7955279" cy="38404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502920" y="3767328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594360" y="3767328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AI 개발(Claude·제약 솔버)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703320" y="3767328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63440" y="3767328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623559" y="3767328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583679" y="3767328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10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151376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594360" y="4151376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시각화(나노바나나 워커)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703320" y="4151376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63440" y="4151376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23559" y="4151376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583679" y="4151376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02920" y="4535424"/>
            <a:ext cx="7955279" cy="38404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ectangle 62"/>
          <p:cNvSpPr/>
          <p:nvPr/>
        </p:nvSpPr>
        <p:spPr>
          <a:xfrm>
            <a:off x="502920" y="4535424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594360" y="4535424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QA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703320" y="4535424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663440" y="4535424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623559" y="4535424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583679" y="4535424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16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4919472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594360" y="4919472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DevOps/인프라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703320" y="4919472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663440" y="4919472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23559" y="4919472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583679" y="4919472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8</a:t>
            </a:r>
          </a:p>
        </p:txBody>
      </p:sp>
      <p:sp>
        <p:nvSpPr>
          <p:cNvPr id="75" name="Rectangle 74"/>
          <p:cNvSpPr/>
          <p:nvPr/>
        </p:nvSpPr>
        <p:spPr>
          <a:xfrm>
            <a:off x="502920" y="5303520"/>
            <a:ext cx="7955279" cy="384048"/>
          </a:xfrm>
          <a:prstGeom prst="rect">
            <a:avLst/>
          </a:prstGeom>
          <a:solidFill>
            <a:srgbClr val="E1EF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Rectangle 75"/>
          <p:cNvSpPr/>
          <p:nvPr/>
        </p:nvSpPr>
        <p:spPr>
          <a:xfrm>
            <a:off x="502920" y="5303520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594360" y="5303520"/>
            <a:ext cx="299923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소계 (핵심 개발)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703320" y="530352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50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663440" y="530352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54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623559" y="530352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42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583679" y="5303520"/>
            <a:ext cx="1856231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101828"/>
                </a:solidFill>
                <a:latin typeface="맑은 고딕"/>
                <a:ea typeface="맑은 고딕"/>
              </a:rPr>
              <a:t>146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8641080" y="1463040"/>
            <a:ext cx="3044952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Rounded Rectangle 82"/>
          <p:cNvSpPr/>
          <p:nvPr/>
        </p:nvSpPr>
        <p:spPr>
          <a:xfrm>
            <a:off x="8641080" y="1463040"/>
            <a:ext cx="304495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8641080" y="1463040"/>
            <a:ext cx="304495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투입 요약</a:t>
            </a:r>
          </a:p>
        </p:txBody>
      </p:sp>
      <p:sp>
        <p:nvSpPr>
          <p:cNvPr id="85" name="Oval 84"/>
          <p:cNvSpPr/>
          <p:nvPr/>
        </p:nvSpPr>
        <p:spPr>
          <a:xfrm>
            <a:off x="884224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9025128" y="2029968"/>
            <a:ext cx="2496312" cy="8961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핵심 개발 약 146 M/M + PMO·품질 오버헤드 4~8 → 총 ~150 M/M</a:t>
            </a:r>
          </a:p>
        </p:txBody>
      </p:sp>
      <p:sp>
        <p:nvSpPr>
          <p:cNvPr id="87" name="Oval 86"/>
          <p:cNvSpPr/>
          <p:nvPr/>
        </p:nvSpPr>
        <p:spPr>
          <a:xfrm>
            <a:off x="8842248" y="298094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9025128" y="2926080"/>
            <a:ext cx="2496312" cy="8961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12개월(Phase 1~3) 기준 · 상주 1.0 FTE PM</a:t>
            </a:r>
          </a:p>
        </p:txBody>
      </p:sp>
      <p:sp>
        <p:nvSpPr>
          <p:cNvPr id="89" name="Oval 88"/>
          <p:cNvSpPr/>
          <p:nvPr/>
        </p:nvSpPr>
        <p:spPr>
          <a:xfrm>
            <a:off x="8842248" y="3877055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9025128" y="3822191"/>
            <a:ext cx="2496312" cy="8961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라이브 스캐폴드·인증·인프라·나노바나나로 착수 공수 실측 절감</a:t>
            </a:r>
          </a:p>
        </p:txBody>
      </p:sp>
      <p:sp>
        <p:nvSpPr>
          <p:cNvPr id="91" name="Oval 90"/>
          <p:cNvSpPr/>
          <p:nvPr/>
        </p:nvSpPr>
        <p:spPr>
          <a:xfrm>
            <a:off x="8842248" y="477316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TextBox 91"/>
          <p:cNvSpPr txBox="1"/>
          <p:nvPr/>
        </p:nvSpPr>
        <p:spPr>
          <a:xfrm>
            <a:off x="9025128" y="4718304"/>
            <a:ext cx="2496312" cy="8961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실명 대신 직군·등급·M/M만 기재(개인정보·단가 미노출)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502920" y="5806440"/>
            <a:ext cx="5212080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TextBox 93"/>
          <p:cNvSpPr txBox="1"/>
          <p:nvPr/>
        </p:nvSpPr>
        <p:spPr>
          <a:xfrm>
            <a:off x="502920" y="5806440"/>
            <a:ext cx="521208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가격제안 투입인력표와 1:1 매핑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02920" y="621792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직군별 공수(M/M) 산정 — 총 ~150 M/M. 예산·기간은 [가정](공공 SI 통례), 공고 확인 시 재정렬.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Ⅵ. 프로젝트 지원 · 인수인계·교육·기술지원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구축 후 지속가능성 — 이관·교육·지원·하자보수를 표준 절차로 보장한다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91440" cy="17373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closed-loop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783080"/>
            <a:ext cx="502920" cy="5029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54480" y="176479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066B3"/>
                </a:solidFill>
                <a:latin typeface="맑은 고딕"/>
                <a:ea typeface="맑은 고딕"/>
              </a:rPr>
              <a:t>인수인계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54480" y="228600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이관계획·검사 대상/방법·충족조건, 지식이전(운영자·개발자 지침서 PPT·프로그램 사양서)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63056" y="146304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6163056" y="1463040"/>
            <a:ext cx="91440" cy="17373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org-people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376" y="1783080"/>
            <a:ext cx="502920" cy="50292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214616" y="176479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6D4AFF"/>
                </a:solidFill>
                <a:latin typeface="맑은 고딕"/>
                <a:ea typeface="맑은 고딕"/>
              </a:rPr>
              <a:t>교육훈련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14616" y="228600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운영자·관리자·사용자 대상 교육 — 내용·방법·기간·인원·횟수, 실습·매뉴얼 제공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342900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02920" y="3429000"/>
            <a:ext cx="91440" cy="173736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3" name="Picture 22" descr="shield-security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3749039"/>
            <a:ext cx="502920" cy="50292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54480" y="373075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E9384"/>
                </a:solidFill>
                <a:latin typeface="맑은 고딕"/>
                <a:ea typeface="맑은 고딕"/>
              </a:rPr>
              <a:t>기술지원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54480" y="425196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지원 범위·수준·기술 매뉴얼, 서비스데스크(SR·문의) 채널·응답 기준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63056" y="3429000"/>
            <a:ext cx="5532120" cy="1737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63056" y="3429000"/>
            <a:ext cx="91440" cy="173736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check-verify__0044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376" y="3749039"/>
            <a:ext cx="502920" cy="50292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214616" y="3730752"/>
            <a:ext cx="4297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0447A"/>
                </a:solidFill>
                <a:latin typeface="맑은 고딕"/>
                <a:ea typeface="맑은 고딕"/>
              </a:rPr>
              <a:t>하자보수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14616" y="4251960"/>
            <a:ext cx="42976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하자담보 기간 내 하자보수 범위·조치절차·대응(계약 조건 준수)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프로젝트 지원 4영역 — 인수인계·교육훈련·기술지원·하자보수. WORK_STATUS 인수인계 체계 활용.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Ⅵ. 프로젝트 지원 · 유지보수(SM)·SLA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라이브 자동배포를 실적으로 — SLA·장애대응·정기점검을 ITSM 프로세스로 운영한다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REQ-N-004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7955279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463040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SLA 지표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29000" y="1463040"/>
            <a:ext cx="2633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목표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72200" y="1463040"/>
            <a:ext cx="22677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측정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920240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1920240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코어 서비스 가용성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29000" y="1920240"/>
            <a:ext cx="2633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99.5% (성수기 99.9% 지향)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72200" y="1920240"/>
            <a:ext cx="22677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월 가용성·health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2377440"/>
            <a:ext cx="7955279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02920" y="2377440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2377440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장애 응답시간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29000" y="2377440"/>
            <a:ext cx="2633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P1 즉시·P2 30분·P3 4시간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72200" y="2377440"/>
            <a:ext cx="22677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티켓 타임스탬프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2920" y="2834640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94360" y="2834640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장애 복구시간(MTTR)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29000" y="2834640"/>
            <a:ext cx="2633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P1 ≤2h·P2 ≤1영업일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72200" y="2834640"/>
            <a:ext cx="22677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복구 완료 기록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3291840"/>
            <a:ext cx="7955279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291840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94360" y="3291840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배포 성공률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29000" y="3291840"/>
            <a:ext cx="2633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≥99% (Fail-Safe 자동 롤백)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72200" y="3291840"/>
            <a:ext cx="22677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배포 로그 게이트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2920" y="3749039"/>
            <a:ext cx="7955279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94360" y="3749039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나노바나나 큐 소진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29000" y="3749039"/>
            <a:ext cx="2633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best-effort(워커 스케일아웃)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172200" y="3749039"/>
            <a:ext cx="22677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큐 적체·처리량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641080" y="1463040"/>
            <a:ext cx="3044952" cy="3246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8641080" y="1463040"/>
            <a:ext cx="3044952" cy="420624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8641080" y="1463040"/>
            <a:ext cx="304495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운영 체계·조직</a:t>
            </a:r>
          </a:p>
        </p:txBody>
      </p:sp>
      <p:sp>
        <p:nvSpPr>
          <p:cNvPr id="42" name="Oval 41"/>
          <p:cNvSpPr/>
          <p:nvPr/>
        </p:nvSpPr>
        <p:spPr>
          <a:xfrm>
            <a:off x="8842248" y="208483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9025128" y="2029968"/>
            <a:ext cx="249631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ITSM — 요청(SR)·장애·변경·배포·문제(RCA)</a:t>
            </a:r>
          </a:p>
        </p:txBody>
      </p:sp>
      <p:sp>
        <p:nvSpPr>
          <p:cNvPr id="44" name="Oval 43"/>
          <p:cNvSpPr/>
          <p:nvPr/>
        </p:nvSpPr>
        <p:spPr>
          <a:xfrm>
            <a:off x="8842248" y="272491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9025128" y="2670048"/>
            <a:ext cx="249631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조직 — 운영총괄+백/프론트+DB/인프라+AI워커+QA</a:t>
            </a:r>
          </a:p>
        </p:txBody>
      </p:sp>
      <p:sp>
        <p:nvSpPr>
          <p:cNvPr id="46" name="Oval 45"/>
          <p:cNvSpPr/>
          <p:nvPr/>
        </p:nvSpPr>
        <p:spPr>
          <a:xfrm>
            <a:off x="8842248" y="336499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9025128" y="3310128"/>
            <a:ext cx="249631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근무 — 평일 상주 + 성수기(3~5·9~11월) 온콜</a:t>
            </a:r>
          </a:p>
        </p:txBody>
      </p:sp>
      <p:sp>
        <p:nvSpPr>
          <p:cNvPr id="48" name="Oval 47"/>
          <p:cNvSpPr/>
          <p:nvPr/>
        </p:nvSpPr>
        <p:spPr>
          <a:xfrm>
            <a:off x="8842248" y="4005072"/>
            <a:ext cx="82296" cy="82296"/>
          </a:xfrm>
          <a:prstGeom prst="ellipse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9025128" y="3950208"/>
            <a:ext cx="249631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CI/CD 자동배포 [검증됨: deploy_kintex.sh]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502920" y="4297680"/>
            <a:ext cx="7955279" cy="50292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731520" y="4297680"/>
            <a:ext cx="7589519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월간 SLA 리포트(가용성·MTTR·티켓·배포) — 페널티 체계는 계약 조건에 따름(공고 확인).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SM 운영 — SLA 5지표 + ITSM 조직. 자동배포는 라이브 실적(과장 아님).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Ⅵ. 프로젝트 지원 · 장애대응·비상대책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등급분류→에스컬레이션→RCA, degraded·PITR·롤백으로 비상 상황을 흡수한다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81328"/>
            <a:ext cx="11183112" cy="9326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81328"/>
            <a:ext cx="91440" cy="932688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risk-warning__D92D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737360"/>
            <a:ext cx="438912" cy="4389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17320" y="1609344"/>
            <a:ext cx="365760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D92D20"/>
                </a:solidFill>
                <a:latin typeface="맑은 고딕"/>
                <a:ea typeface="맑은 고딕"/>
              </a:rPr>
              <a:t>장애 등급·에스컬레이션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2080" y="1609344"/>
            <a:ext cx="630936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P1(중단)~P4(경미) 분류, 자동 알림(WS·알림센터)·온콜 에스컬레이션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02920" y="2542032"/>
            <a:ext cx="11183112" cy="9326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502920" y="2542032"/>
            <a:ext cx="91440" cy="93268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0" name="Picture 19" descr="check-verify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2798064"/>
            <a:ext cx="438912" cy="4389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417320" y="2670048"/>
            <a:ext cx="365760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RCA·재발방지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12080" y="2670048"/>
            <a:ext cx="630936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근본원인 분석 리포트·재발방지 티켓화, 감사로그·관측성 추적(PII 미기록)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3602736"/>
            <a:ext cx="11183112" cy="9326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3602736"/>
            <a:ext cx="91440" cy="932688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5" name="Picture 24" descr="shield-security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3858768"/>
            <a:ext cx="438912" cy="43891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417320" y="3730752"/>
            <a:ext cx="365760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E9384"/>
                </a:solidFill>
                <a:latin typeface="맑은 고딕"/>
                <a:ea typeface="맑은 고딕"/>
              </a:rPr>
              <a:t>degraded / BCP·DR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12080" y="3730752"/>
            <a:ext cx="630936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Gemini=목응답·Claude=Ollama 폴백·PG=failover+PITR·배포=자동 롤백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02920" y="4663440"/>
            <a:ext cx="11183112" cy="9326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02920" y="4663440"/>
            <a:ext cx="91440" cy="93268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pipeline-flow__0066B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" y="4919472"/>
            <a:ext cx="438912" cy="43891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417320" y="4791455"/>
            <a:ext cx="365760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정기점검·예방정비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12080" y="4791455"/>
            <a:ext cx="6309360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DB 인덱스/복제·백업(PITR)·Redis AOF·워커 하트비트·TLS 만료·용량 점검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장애대응·비상대책(BCP/DR) — RPO 최소·RTO 분 단위, degraded 3중 폴백으로 무중단 지향.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Ⅵ. 프로젝트 지원 · 기밀보안(관리적)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기술적 통제(Ⅲ) 위에 관리적·물리적 기밀보안 체계를 얹는다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REQ-S-012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5532120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46304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146304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보안 조직·서약</a:t>
            </a:r>
          </a:p>
        </p:txBody>
      </p:sp>
      <p:pic>
        <p:nvPicPr>
          <p:cNvPr id="16" name="Picture 15" descr="org-people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2121408"/>
            <a:ext cx="457200" cy="457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417320" y="2066544"/>
            <a:ext cx="443484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보안책임자 지정·보안서약서·보안교육 정례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63056" y="1463040"/>
            <a:ext cx="5532120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163056" y="1463040"/>
            <a:ext cx="553212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163056" y="146304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문서·산출물 보안</a:t>
            </a:r>
          </a:p>
        </p:txBody>
      </p:sp>
      <p:pic>
        <p:nvPicPr>
          <p:cNvPr id="21" name="Picture 20" descr="document-rtm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376" y="2121408"/>
            <a:ext cx="457200" cy="4572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77456" y="2066544"/>
            <a:ext cx="443484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산출물 분류·접근통제·반출입 통제·형상 이력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3246120"/>
            <a:ext cx="5532120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3246120"/>
            <a:ext cx="5532120" cy="4572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324612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인력·물리 보안</a:t>
            </a:r>
          </a:p>
        </p:txBody>
      </p:sp>
      <p:pic>
        <p:nvPicPr>
          <p:cNvPr id="26" name="Picture 25" descr="tenant-building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3904487"/>
            <a:ext cx="457200" cy="4572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417320" y="3849624"/>
            <a:ext cx="443484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출입통제·개발환경 망분리·퇴사자 권한 회수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63056" y="3246120"/>
            <a:ext cx="5532120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163056" y="3246120"/>
            <a:ext cx="5532120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163056" y="324612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감사·점검</a:t>
            </a:r>
          </a:p>
        </p:txBody>
      </p:sp>
      <p:pic>
        <p:nvPicPr>
          <p:cNvPr id="31" name="Picture 30" descr="check-verify__0044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376" y="3904487"/>
            <a:ext cx="457200" cy="4572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077456" y="3849624"/>
            <a:ext cx="443484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민감 액션 전수 감사(TB_AUDIT_LOG)·정기 보안점검·SCA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5230368"/>
            <a:ext cx="11183112" cy="45720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5230368"/>
            <a:ext cx="108173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관리적 보안 — 기술 보안(Ⅲ §3 보안 요구사항)과 분리 배치, 표준 채점 구조 정렬.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598932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기밀보안관리 — 관리적·물리적 통제(조직·문서·인력·감사). 기술적 보안은 Ⅲ §3.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그 밖의 사항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OTHERS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멀티테넌시·확장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상생협력·하도급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기대효과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가점 · 상생·부가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Ⅶ. 그 밖의 사항 · 멀티테넌시·확장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KINTEX #1에서 검증하고, COEX #2로 확장하며, 제3전시장을 표준으로 맞는다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188720" y="2651760"/>
            <a:ext cx="9692640" cy="0"/>
          </a:xfrm>
          <a:prstGeom prst="bentConnector3">
            <a:avLst/>
          </a:prstGeom>
          <a:ln w="2032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691639" y="2532888"/>
            <a:ext cx="237744" cy="237744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640080" y="301752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40080" y="3017520"/>
            <a:ext cx="2606040" cy="7315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tenant-building__129E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9" y="3200400"/>
            <a:ext cx="402336" cy="40233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71600" y="3200400"/>
            <a:ext cx="1737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129E63"/>
                </a:solidFill>
                <a:latin typeface="맑은 고딕"/>
                <a:ea typeface="맑은 고딕"/>
              </a:rPr>
              <a:t>KINTEX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59" y="3703320"/>
            <a:ext cx="228600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기준 테넌트 #1 · 검증 완료</a:t>
            </a:r>
          </a:p>
        </p:txBody>
      </p:sp>
      <p:sp>
        <p:nvSpPr>
          <p:cNvPr id="18" name="Oval 17"/>
          <p:cNvSpPr/>
          <p:nvPr/>
        </p:nvSpPr>
        <p:spPr>
          <a:xfrm>
            <a:off x="4526279" y="2532888"/>
            <a:ext cx="237744" cy="23774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474720" y="301752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3474720" y="3017520"/>
            <a:ext cx="260604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1" name="Picture 20" descr="tenant-building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200400"/>
            <a:ext cx="402336" cy="40233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206240" y="3200400"/>
            <a:ext cx="1737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COEX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57600" y="3703320"/>
            <a:ext cx="228600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테넌트 #2 · 온보딩 대상</a:t>
            </a:r>
          </a:p>
        </p:txBody>
      </p:sp>
      <p:sp>
        <p:nvSpPr>
          <p:cNvPr id="24" name="Oval 23"/>
          <p:cNvSpPr/>
          <p:nvPr/>
        </p:nvSpPr>
        <p:spPr>
          <a:xfrm>
            <a:off x="7360920" y="2532888"/>
            <a:ext cx="237744" cy="23774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309360" y="301752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6309360" y="3017520"/>
            <a:ext cx="260604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7" name="Picture 26" descr="tenant-building__6D4A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3200400"/>
            <a:ext cx="402336" cy="40233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040880" y="3200400"/>
            <a:ext cx="1737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제3전시장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92240" y="3703320"/>
            <a:ext cx="228600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2028 · 178,000㎡</a:t>
            </a:r>
          </a:p>
        </p:txBody>
      </p:sp>
      <p:sp>
        <p:nvSpPr>
          <p:cNvPr id="30" name="Oval 29"/>
          <p:cNvSpPr/>
          <p:nvPr/>
        </p:nvSpPr>
        <p:spPr>
          <a:xfrm>
            <a:off x="10195560" y="2532888"/>
            <a:ext cx="237744" cy="237744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9144000" y="3017520"/>
            <a:ext cx="260604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9144000" y="3017520"/>
            <a:ext cx="2606040" cy="73152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tenant-building__98A2B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6880" y="3200400"/>
            <a:ext cx="402336" cy="40233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9875520" y="3200400"/>
            <a:ext cx="1737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98A2B3"/>
                </a:solidFill>
                <a:latin typeface="맑은 고딕"/>
                <a:ea typeface="맑은 고딕"/>
              </a:rPr>
              <a:t>타 전시관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26880" y="3703320"/>
            <a:ext cx="228600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국내 전시산업 표준 SaaS</a:t>
            </a:r>
          </a:p>
        </p:txBody>
      </p:sp>
      <p:sp>
        <p:nvSpPr>
          <p:cNvPr id="36" name="Oval 35"/>
          <p:cNvSpPr/>
          <p:nvPr/>
        </p:nvSpPr>
        <p:spPr>
          <a:xfrm>
            <a:off x="502920" y="48188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722376" y="4754880"/>
            <a:ext cx="1075334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개발 부담 최소화 — 멀티테넌시=격리 레이어만 추가, 기능 로직 불변(R-8)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테넌트 확장 로드맵 — KINTEX→COEX→제3전시장→타 전시관 SaaS.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Ⅶ. 그 밖의 사항 · 상생협력·하도급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중소기업 참여·하도급 계획을 원칙으로 제시 — 구체 수치는 공고·컨소시엄 확정 시 기재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5532120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46304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상생협력 (정량 별표11)</a:t>
            </a:r>
          </a:p>
        </p:txBody>
      </p:sp>
      <p:sp>
        <p:nvSpPr>
          <p:cNvPr id="14" name="Oval 13"/>
          <p:cNvSpPr/>
          <p:nvPr/>
        </p:nvSpPr>
        <p:spPr>
          <a:xfrm>
            <a:off x="704088" y="2084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86968" y="2029968"/>
            <a:ext cx="4983480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중소기업 공동수급체 참여 — 참여지분율 배점(최대 5점) 대응</a:t>
            </a:r>
          </a:p>
        </p:txBody>
      </p:sp>
      <p:sp>
        <p:nvSpPr>
          <p:cNvPr id="16" name="Oval 15"/>
          <p:cNvSpPr/>
          <p:nvPr/>
        </p:nvSpPr>
        <p:spPr>
          <a:xfrm>
            <a:off x="704088" y="26883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86968" y="2633472"/>
            <a:ext cx="4983480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지분율 50%↑=최고등급 지향 [공고·컨소 확정 시 기재]</a:t>
            </a:r>
          </a:p>
        </p:txBody>
      </p:sp>
      <p:sp>
        <p:nvSpPr>
          <p:cNvPr id="18" name="Oval 17"/>
          <p:cNvSpPr/>
          <p:nvPr/>
        </p:nvSpPr>
        <p:spPr>
          <a:xfrm>
            <a:off x="704088" y="329184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86968" y="3236976"/>
            <a:ext cx="4983480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중소기업 기술·인력 참여로 상생 생태계</a:t>
            </a:r>
          </a:p>
        </p:txBody>
      </p:sp>
      <p:sp>
        <p:nvSpPr>
          <p:cNvPr id="20" name="Oval 19"/>
          <p:cNvSpPr/>
          <p:nvPr/>
        </p:nvSpPr>
        <p:spPr>
          <a:xfrm>
            <a:off x="704088" y="389534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840480"/>
            <a:ext cx="4983480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구체 지분·업체는 [공고 확정 시 기재]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72200" y="1463040"/>
            <a:ext cx="5513832" cy="3200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172200" y="1463040"/>
            <a:ext cx="5513832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72200" y="146304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하도급 계획 (정성 적정성)</a:t>
            </a:r>
          </a:p>
        </p:txBody>
      </p:sp>
      <p:sp>
        <p:nvSpPr>
          <p:cNvPr id="25" name="Oval 24"/>
          <p:cNvSpPr/>
          <p:nvPr/>
        </p:nvSpPr>
        <p:spPr>
          <a:xfrm>
            <a:off x="6373368" y="2084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56248" y="2029968"/>
            <a:ext cx="4965192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하도급 금액/계약금액 비율 적정성(배점 5점 이상)</a:t>
            </a:r>
          </a:p>
        </p:txBody>
      </p:sp>
      <p:sp>
        <p:nvSpPr>
          <p:cNvPr id="27" name="Oval 26"/>
          <p:cNvSpPr/>
          <p:nvPr/>
        </p:nvSpPr>
        <p:spPr>
          <a:xfrm>
            <a:off x="6373368" y="26883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56248" y="2633472"/>
            <a:ext cx="4965192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20억원 이상 SW사업은 하도급 평가 제외 불가 — 계획서 필수</a:t>
            </a:r>
          </a:p>
        </p:txBody>
      </p:sp>
      <p:sp>
        <p:nvSpPr>
          <p:cNvPr id="29" name="Oval 28"/>
          <p:cNvSpPr/>
          <p:nvPr/>
        </p:nvSpPr>
        <p:spPr>
          <a:xfrm>
            <a:off x="6373368" y="329184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56248" y="3236976"/>
            <a:ext cx="4965192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하도급 승인·관리·대금 직불 등 표준 준수</a:t>
            </a:r>
          </a:p>
        </p:txBody>
      </p:sp>
      <p:sp>
        <p:nvSpPr>
          <p:cNvPr id="31" name="Oval 30"/>
          <p:cNvSpPr/>
          <p:nvPr/>
        </p:nvSpPr>
        <p:spPr>
          <a:xfrm>
            <a:off x="6373368" y="389534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56248" y="3840480"/>
            <a:ext cx="4965192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하도급 범위·업체·비율은 [공고 확정 시 기재]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846320"/>
            <a:ext cx="11183112" cy="56692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4846320"/>
            <a:ext cx="1081735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상생협력·하도급 — 일반 원칙 수준 제시, 구체 수치는 공고·컨소시엄 확정 후 확정 기재.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정량 별표11(상생협력)·정성 하도급 적정성 대응. 구체 수치는 [공고 확정 시 기재](T3·T5).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Ⅶ. 그 밖의 사항 · 기대효과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7697419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견적 수일→즉시, 배치 수주→수 분, 검수 육안→자동, 결과는 사진으로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974275" y="502920"/>
            <a:ext cx="1711756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974275" y="502920"/>
            <a:ext cx="1711756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REQ-F-002·007·009·017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219456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document-rtm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744" y="1600200"/>
            <a:ext cx="438912" cy="4389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2920" y="212140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홀 배정 견적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245059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8A2B3"/>
                </a:solidFill>
                <a:latin typeface="맑은 고딕"/>
                <a:ea typeface="맑은 고딕"/>
              </a:rPr>
              <a:t>수일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2688336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920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즉시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752344" y="1463040"/>
            <a:ext cx="219456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0" name="Picture 19" descr="booth-layout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168" y="1600200"/>
            <a:ext cx="438912" cy="4389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52344" y="212140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배치도 초안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52344" y="245059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8A2B3"/>
                </a:solidFill>
                <a:latin typeface="맑은 고딕"/>
                <a:ea typeface="맑은 고딕"/>
              </a:rPr>
              <a:t>수일~수주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52344" y="2688336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52344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수 분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01768" y="1463040"/>
            <a:ext cx="219456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6" name="Picture 25" descr="check-verify__6D4A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592" y="1600200"/>
            <a:ext cx="438912" cy="43891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001768" y="212140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규정 검수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1768" y="245059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8A2B3"/>
                </a:solidFill>
                <a:latin typeface="맑은 고딕"/>
                <a:ea typeface="맑은 고딕"/>
              </a:rPr>
              <a:t>육안 검토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768" y="2688336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01768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자동 플래깅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251192" y="1463040"/>
            <a:ext cx="219456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wiring-power__6D4AF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9015" y="1600200"/>
            <a:ext cx="438912" cy="43891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7251192" y="212140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유틸리티 신청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51192" y="245059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8A2B3"/>
                </a:solidFill>
                <a:latin typeface="맑은 고딕"/>
                <a:ea typeface="맑은 고딕"/>
              </a:rPr>
              <a:t>수기 작도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51192" y="2688336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251192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클릭+자동견적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500616" y="1463040"/>
            <a:ext cx="219456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8" name="Picture 37" descr="camera-render__6D4AF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78440" y="1600200"/>
            <a:ext cx="438912" cy="43891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9500616" y="212140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시공 결과 예측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500616" y="245059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8A2B3"/>
                </a:solidFill>
                <a:latin typeface="맑은 고딕"/>
                <a:ea typeface="맑은 고딕"/>
              </a:rPr>
              <a:t>불가(외주)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00616" y="2688336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500616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표준 샷 자동생성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02920" y="3703320"/>
            <a:ext cx="2688336" cy="9601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731520" y="3794760"/>
            <a:ext cx="12801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40초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11680" y="3703320"/>
            <a:ext cx="1133856" cy="9601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단건 렌더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3337560" y="3703320"/>
            <a:ext cx="2688336" cy="9601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3566160" y="3794760"/>
            <a:ext cx="12801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99.5%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846320" y="3703320"/>
            <a:ext cx="1133856" cy="9601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코어 SLO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72200" y="3703320"/>
            <a:ext cx="2688336" cy="9601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400800" y="3794760"/>
            <a:ext cx="12801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142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680960" y="3703320"/>
            <a:ext cx="1133856" cy="9601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REQ 커버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9006840" y="3703320"/>
            <a:ext cx="2688336" cy="9601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9235440" y="3794760"/>
            <a:ext cx="12801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18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0515600" y="3703320"/>
            <a:ext cx="1133856" cy="9601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도메인 모듈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2920" y="4937760"/>
            <a:ext cx="11183112" cy="54864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731520" y="4937760"/>
            <a:ext cx="1081735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리드타임 수일→즉시·수 분, 검수 육안→자동 — 정량 개선을 숫자로 각인.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5지표 Before/After + 임팩트 지표 스트립.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Ⅶ. 그 밖의 사항 · 기대효과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참가업체는 영업력을, 홀매니저는 시간을, 킨텍스는 데이터 주권을 얻는다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508760"/>
            <a:ext cx="553212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508760"/>
            <a:ext cx="91440" cy="18288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3" name="Picture 12" descr="camera-render__6D4A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828800"/>
            <a:ext cx="548640" cy="54864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54480" y="1828800"/>
            <a:ext cx="4297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6D4AFF"/>
                </a:solidFill>
                <a:latin typeface="맑은 고딕"/>
                <a:ea typeface="맑은 고딕"/>
              </a:rPr>
              <a:t>참가업체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54480" y="2377439"/>
            <a:ext cx="4297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사진급 자료로 영업력·수주력 강화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63056" y="1508760"/>
            <a:ext cx="553212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6163056" y="1508760"/>
            <a:ext cx="91440" cy="18288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check-verify__006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376" y="1828800"/>
            <a:ext cx="548640" cy="54864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214616" y="1828800"/>
            <a:ext cx="4297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0066B3"/>
                </a:solidFill>
                <a:latin typeface="맑은 고딕"/>
                <a:ea typeface="맑은 고딕"/>
              </a:rPr>
              <a:t>홀매니저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14616" y="2377439"/>
            <a:ext cx="4297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규정 검수 병목 해소로 처리량 증대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3566160"/>
            <a:ext cx="553212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02920" y="3566160"/>
            <a:ext cx="91440" cy="18288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3" name="Picture 22" descr="shield-security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3886200"/>
            <a:ext cx="548640" cy="5486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54480" y="3886200"/>
            <a:ext cx="4297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0E9384"/>
                </a:solidFill>
                <a:latin typeface="맑은 고딕"/>
                <a:ea typeface="맑은 고딕"/>
              </a:rPr>
              <a:t>킨텍스(운영사)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54480" y="4434840"/>
            <a:ext cx="4297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온프레미스 우선·외부 AI 격리로 데이터 주권 확보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63056" y="3566160"/>
            <a:ext cx="5532120" cy="1828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63056" y="3566160"/>
            <a:ext cx="91440" cy="182880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tenant-building__2B4C7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376" y="3886200"/>
            <a:ext cx="548640" cy="54864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214616" y="3886200"/>
            <a:ext cx="4297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2B4C7E"/>
                </a:solidFill>
                <a:latin typeface="맑은 고딕"/>
                <a:ea typeface="맑은 고딕"/>
              </a:rPr>
              <a:t>전시산업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14616" y="4434840"/>
            <a:ext cx="4297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국내 전시산업 표준 플랫폼화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이해관계자별 정성·전략 효과 — 영업력·시간·데이터 주권·산업 표준화.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Ⅶ. 그 밖의 사항 · 기대효과·마무리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킨텍스에서 검증하고, 코엑스로 확장하며, 다시 사진으로 컨펌한다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REQ-F-077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463040"/>
            <a:ext cx="2651760" cy="6400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1463040"/>
            <a:ext cx="265176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KINTEX 검증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08960" y="1463040"/>
            <a:ext cx="21945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55848" y="1463040"/>
            <a:ext cx="2651760" cy="6400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355848" y="1463040"/>
            <a:ext cx="265176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COEX 확장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61888" y="1463040"/>
            <a:ext cx="21945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08776" y="1463040"/>
            <a:ext cx="2651760" cy="6400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208776" y="1463040"/>
            <a:ext cx="265176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제3전시장 표준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14815" y="1463040"/>
            <a:ext cx="21945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061704" y="1463040"/>
            <a:ext cx="2651760" cy="6400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061704" y="1463040"/>
            <a:ext cx="265176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타 전시관 SaaS</a:t>
            </a:r>
          </a:p>
        </p:txBody>
      </p:sp>
      <p:sp>
        <p:nvSpPr>
          <p:cNvPr id="24" name="Oval 23"/>
          <p:cNvSpPr/>
          <p:nvPr/>
        </p:nvSpPr>
        <p:spPr>
          <a:xfrm>
            <a:off x="502920" y="25328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22376" y="246888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확장 — COEX·제3전시장·타 전시관 SaaS 확장</a:t>
            </a:r>
          </a:p>
        </p:txBody>
      </p:sp>
      <p:sp>
        <p:nvSpPr>
          <p:cNvPr id="26" name="Oval 25"/>
          <p:cNvSpPr/>
          <p:nvPr/>
        </p:nvSpPr>
        <p:spPr>
          <a:xfrm>
            <a:off x="502920" y="29900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22376" y="2926080"/>
            <a:ext cx="1075334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101828"/>
                </a:solidFill>
                <a:latin typeface="맑은 고딕"/>
                <a:ea typeface="맑은 고딕"/>
              </a:rPr>
              <a:t>재사용 — 검증된 공통 프레임워크(WISE/UIWS) 위에 도메인 코어 이식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02920" y="3566160"/>
            <a:ext cx="11183112" cy="155448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Parallelogram 28"/>
          <p:cNvSpPr/>
          <p:nvPr/>
        </p:nvSpPr>
        <p:spPr>
          <a:xfrm>
            <a:off x="7772400" y="3566160"/>
            <a:ext cx="3913632" cy="155448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camera-render__FFFFF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" y="3977639"/>
            <a:ext cx="640080" cy="64008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737360" y="3794760"/>
            <a:ext cx="731520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FFFFFF"/>
                </a:solidFill>
                <a:latin typeface="맑은 고딕"/>
                <a:ea typeface="맑은 고딕"/>
              </a:rPr>
              <a:t>“신청서를 내는 순간,
시공 후 사진을 먼저 본다.”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확장 비전 로드맵 + 클로징 — 킨텍스를 전시 운영 표준 플랫폼으로 전환.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Ⅰ. 일반현황 · 수행조직·추진체계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8597188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거버넌스·아키텍트·코어·도메인·AI·QA·DevOps가 게이트로 맞물린다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874044" y="502920"/>
            <a:ext cx="811987" cy="274320"/>
          </a:xfrm>
          <a:prstGeom prst="roundRect">
            <a:avLst/>
          </a:prstGeom>
          <a:solidFill>
            <a:srgbClr val="EEF0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874044" y="502920"/>
            <a:ext cx="811987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REQ-N-004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480560" y="1325880"/>
            <a:ext cx="3246120" cy="640080"/>
          </a:xfrm>
          <a:prstGeom prst="roundRect">
            <a:avLst/>
          </a:prstGeom>
          <a:solidFill>
            <a:srgbClr val="0066B3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480560" y="1399032"/>
            <a:ext cx="3246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프로젝트 총괄 (PM)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80560" y="1636776"/>
            <a:ext cx="3246120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FFFFFF"/>
                </a:solidFill>
                <a:latin typeface="맑은 고딕"/>
                <a:ea typeface="맑은 고딕"/>
              </a:rPr>
              <a:t>범위·일정·리스크·게이트(G1·G2)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6099048" y="1965960"/>
            <a:ext cx="0" cy="274320"/>
          </a:xfrm>
          <a:prstGeom prst="bentConnector3">
            <a:avLst/>
          </a:prstGeom>
          <a:ln w="15240">
            <a:solidFill>
              <a:srgbClr val="98A2B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2697480" y="2267712"/>
            <a:ext cx="3063240" cy="566928"/>
          </a:xfrm>
          <a:prstGeom prst="roundRect">
            <a:avLst/>
          </a:prstGeom>
          <a:solidFill>
            <a:srgbClr val="6D4A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697480" y="2340864"/>
            <a:ext cx="30632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개발 PM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97480" y="2578608"/>
            <a:ext cx="306324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FFFFFF"/>
                </a:solidFill>
                <a:latin typeface="맑은 고딕"/>
                <a:ea typeface="맑은 고딕"/>
              </a:rPr>
              <a:t>WBS·스프린트·품질게이트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46520" y="2267712"/>
            <a:ext cx="3063240" cy="566928"/>
          </a:xfrm>
          <a:prstGeom prst="roundRect">
            <a:avLst/>
          </a:prstGeom>
          <a:solidFill>
            <a:srgbClr val="6D4A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46520" y="2340864"/>
            <a:ext cx="30632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PMO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46520" y="2578608"/>
            <a:ext cx="306324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FFFFFF"/>
                </a:solidFill>
                <a:latin typeface="맑은 고딕"/>
                <a:ea typeface="맑은 고딕"/>
              </a:rPr>
              <a:t>관리표준·형상·QA 거버넌스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3063240"/>
            <a:ext cx="11183112" cy="347472"/>
          </a:xfrm>
          <a:prstGeom prst="roundRect">
            <a:avLst/>
          </a:prstGeom>
          <a:solidFill>
            <a:srgbClr val="E1EF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58368" y="3063240"/>
            <a:ext cx="3657600" cy="3474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아키텍트 그룹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2920" y="3493008"/>
            <a:ext cx="2121408" cy="5669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3566160"/>
            <a:ext cx="21214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AA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2920" y="3803904"/>
            <a:ext cx="2121408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앱 아키텍처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752344" y="3493008"/>
            <a:ext cx="2121408" cy="5669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2752344" y="3566160"/>
            <a:ext cx="21214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SA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52344" y="3803904"/>
            <a:ext cx="2121408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시스템·NFR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01768" y="3493008"/>
            <a:ext cx="2121408" cy="5669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001768" y="3566160"/>
            <a:ext cx="21214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TA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01768" y="3803904"/>
            <a:ext cx="2121408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기술표준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251192" y="3493008"/>
            <a:ext cx="2121408" cy="5669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251192" y="3566160"/>
            <a:ext cx="21214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DA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251192" y="3803904"/>
            <a:ext cx="2121408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데이터·ERD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500616" y="3493008"/>
            <a:ext cx="2121408" cy="5669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500616" y="3566160"/>
            <a:ext cx="21214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NA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500616" y="3803904"/>
            <a:ext cx="2121408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네트워크·보안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02920" y="4206240"/>
            <a:ext cx="11183112" cy="347472"/>
          </a:xfrm>
          <a:prstGeom prst="roundRect">
            <a:avLst/>
          </a:prstGeom>
          <a:solidFill>
            <a:srgbClr val="ECE8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58368" y="4206240"/>
            <a:ext cx="3657600" cy="3474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구현 그룹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02920" y="4636008"/>
            <a:ext cx="1764792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02920" y="4709160"/>
            <a:ext cx="17647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공통/시스템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2920" y="4946904"/>
            <a:ext cx="176479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common-dev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377439" y="4636008"/>
            <a:ext cx="1764792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2377439" y="4709160"/>
            <a:ext cx="17647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백엔드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377439" y="4946904"/>
            <a:ext cx="176479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backend-dev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251959" y="4636008"/>
            <a:ext cx="1764792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4251959" y="4709160"/>
            <a:ext cx="17647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프론트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51959" y="4946904"/>
            <a:ext cx="176479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frontend-dev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126479" y="4636008"/>
            <a:ext cx="1764792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126479" y="4709160"/>
            <a:ext cx="17647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DB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126479" y="4946904"/>
            <a:ext cx="176479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db-engineer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001000" y="4636008"/>
            <a:ext cx="1764792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8001000" y="4709160"/>
            <a:ext cx="17647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도메인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001000" y="4946904"/>
            <a:ext cx="176479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옥션·관람·CMS·BI·관리자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9875520" y="4636008"/>
            <a:ext cx="1764792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9875520" y="4709160"/>
            <a:ext cx="17647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AI·시각화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875520" y="4946904"/>
            <a:ext cx="176479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ai-dev·visualizer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3108960" y="5376672"/>
            <a:ext cx="2743200" cy="548640"/>
          </a:xfrm>
          <a:prstGeom prst="roundRect">
            <a:avLst/>
          </a:prstGeom>
          <a:solidFill>
            <a:srgbClr val="129E63"/>
          </a:solidFill>
          <a:ln w="1524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3108960" y="5449824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품질 (kintex-qa)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108960" y="5687568"/>
            <a:ext cx="2743200" cy="20116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FFFFFF"/>
                </a:solidFill>
                <a:latin typeface="맑은 고딕"/>
                <a:ea typeface="맑은 고딕"/>
              </a:rPr>
              <a:t>점진 QA·경계면·보안 불변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355080" y="5376672"/>
            <a:ext cx="2743200" cy="548640"/>
          </a:xfrm>
          <a:prstGeom prst="roundRect">
            <a:avLst/>
          </a:prstGeom>
          <a:solidFill>
            <a:srgbClr val="2B4C7E"/>
          </a:solidFill>
          <a:ln w="15240">
            <a:solidFill>
              <a:srgbClr val="2B4C7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355080" y="5449824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배포 (devops-dev)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355080" y="5687568"/>
            <a:ext cx="2743200" cy="20116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FFFFFF"/>
                </a:solidFill>
                <a:latin typeface="맑은 고딕"/>
                <a:ea typeface="맑은 고딕"/>
              </a:rPr>
              <a:t>CI/CD·systemd·env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선행 게이트(G1·G2) + Phase 게이트 QA 통과로 진행 — 거버넌스·아키텍트·실행 계층.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A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부록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APPENDIX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확인 필요·협의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REQ 커버리지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100대 기능 성숙도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부록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A · 확인 필요·협의 사항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가정·협의를 1장에 집약 — 발주처 협업 자세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11183112" cy="5029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94360" y="146304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17320" y="146304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확인·협의 항목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89320" y="146304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비고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19659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94360" y="196596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17320" y="196596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평가배점·제출규격 (가정)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89320" y="196596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공공 SI 통례 기준, 공고 확인 시 재정렬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2920" y="2468880"/>
            <a:ext cx="11183112" cy="50292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02920" y="24688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4360" y="246888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17320" y="246888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kxwp API (REQ-F-022)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89320" y="246888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웹폼→HWP/PDF 완결, 릴레이만 킨텍스 IT 협의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97180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94360" y="297180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17320" y="297180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CAD·트렌치 실측 (REQ-F-016)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89320" y="297180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평면도 15장+CAD 확보, 미확보 구간 실측 협의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02920" y="3474720"/>
            <a:ext cx="11183112" cy="50292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502920" y="34747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94360" y="347472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17320" y="347472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인터넷 요율 공식본 (REQ-F-002)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89320" y="347472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2,250원/㎡ 가정, 공식 요율표 확인 필요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2920" y="39776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94360" y="397764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17320" y="397764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나노바나나 G1 (완료)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89320" y="397764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소유자 승인·워커 라이브 [검증됨]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4480560"/>
            <a:ext cx="11183112" cy="50292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502920" y="44805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94360" y="448056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417320" y="448056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코엑스 실측 (REQ-F-077)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89320" y="448056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COEX 온보딩 시 홀·요율·규정 데이터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2920" y="49834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94360" y="498348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C7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417320" y="498348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사이니지·비콘·IoT HW (F-070·052~055)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89320" y="498348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킨텍스 시설 인프라 협의 전제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02920" y="5486400"/>
            <a:ext cx="11183112" cy="50292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502920" y="548640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594360" y="5486400"/>
            <a:ext cx="7132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C8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17320" y="5486400"/>
            <a:ext cx="44622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기타 협의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89320" y="5486400"/>
            <a:ext cx="5678424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연동·데이터·운영 세부 협의 항목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모든 [가정]·[협의]를 1장 집약 → 정직성을 강점으로 전환(리스크 R-4 방어).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B · REQ 커버리지 매트릭스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142 REQ ↔ 슬라이드 1:1 — 미반영 0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2688336" cy="2103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2688336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463040"/>
            <a:ext cx="2688336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REQ-F (기능)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20574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0066B3"/>
                </a:solidFill>
                <a:latin typeface="맑은 고딕"/>
                <a:ea typeface="맑은 고딕"/>
              </a:rPr>
              <a:t>81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2788920"/>
            <a:ext cx="268833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/ 81 반영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207008" y="3108960"/>
            <a:ext cx="1280160" cy="29260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207008" y="3108960"/>
            <a:ext cx="128016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미반영 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337560" y="1463040"/>
            <a:ext cx="2688336" cy="2103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337560" y="1463040"/>
            <a:ext cx="268833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337560" y="1463040"/>
            <a:ext cx="2688336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REQ-A (AI)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37560" y="20574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6D4AFF"/>
                </a:solidFill>
                <a:latin typeface="맑은 고딕"/>
                <a:ea typeface="맑은 고딕"/>
              </a:rPr>
              <a:t>20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37560" y="2788920"/>
            <a:ext cx="268833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/ 20 반영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041648" y="3108960"/>
            <a:ext cx="1280160" cy="29260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041648" y="3108960"/>
            <a:ext cx="128016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미반영 0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172200" y="1463040"/>
            <a:ext cx="2688336" cy="2103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6172200" y="1463040"/>
            <a:ext cx="2688336" cy="4572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172200" y="1463040"/>
            <a:ext cx="2688336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REQ-N (비기능)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72200" y="20574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0E9384"/>
                </a:solidFill>
                <a:latin typeface="맑은 고딕"/>
                <a:ea typeface="맑은 고딕"/>
              </a:rPr>
              <a:t>21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72200" y="2788920"/>
            <a:ext cx="268833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/ 21 반영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76288" y="3108960"/>
            <a:ext cx="1280160" cy="29260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76288" y="3108960"/>
            <a:ext cx="128016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미반영 0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006840" y="1463040"/>
            <a:ext cx="2688336" cy="2103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9006840" y="1463040"/>
            <a:ext cx="2688336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006840" y="1463040"/>
            <a:ext cx="2688336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REQ-S (보안)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006840" y="2057400"/>
            <a:ext cx="2688336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00447A"/>
                </a:solidFill>
                <a:latin typeface="맑은 고딕"/>
                <a:ea typeface="맑은 고딕"/>
              </a:rPr>
              <a:t>20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006840" y="2788920"/>
            <a:ext cx="268833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/ 20 반영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710928" y="3108960"/>
            <a:ext cx="1280160" cy="29260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710928" y="3108960"/>
            <a:ext cx="128016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미반영 0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02920" y="3840480"/>
            <a:ext cx="11183112" cy="91440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85800" y="3950208"/>
            <a:ext cx="2743200" cy="6949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FFFFF"/>
                </a:solidFill>
                <a:latin typeface="맑은 고딕"/>
                <a:ea typeface="맑은 고딕"/>
              </a:rPr>
              <a:t>142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43200" y="3840480"/>
            <a:ext cx="86868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총 142 REQ 전량 반영 · 미반영 0 — 상세 RTM(REQ→주 반영 슬라이드)은 proposal_content.md RTM 반영표 참조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QA는 이 표로 142 REQ 반영상태를 최종 검증 — 미반영 0.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C · 100대 기능 성숙도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기구현 63 · 부분 18 · 신규 19 — 정량 성숙도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554480"/>
            <a:ext cx="3630168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554480"/>
            <a:ext cx="3630168" cy="7315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874519"/>
            <a:ext cx="3630168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5600" b="1">
                <a:solidFill>
                  <a:srgbClr val="129E63"/>
                </a:solidFill>
                <a:latin typeface="맑은 고딕"/>
                <a:ea typeface="맑은 고딕"/>
              </a:rPr>
              <a:t>63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2971800"/>
            <a:ext cx="36301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기구현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3383280"/>
            <a:ext cx="36301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라이브·검증 완료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261104" y="1554480"/>
            <a:ext cx="3630168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261104" y="1554480"/>
            <a:ext cx="3630168" cy="7315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261104" y="1874519"/>
            <a:ext cx="3630168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5600" b="1">
                <a:solidFill>
                  <a:srgbClr val="E08A00"/>
                </a:solidFill>
                <a:latin typeface="맑은 고딕"/>
                <a:ea typeface="맑은 고딕"/>
              </a:rPr>
              <a:t>18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61104" y="2971800"/>
            <a:ext cx="36301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부분 구현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61104" y="3383280"/>
            <a:ext cx="36301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일부 완성·보강 필요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019288" y="1554480"/>
            <a:ext cx="3630168" cy="2377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8019288" y="1554480"/>
            <a:ext cx="3630168" cy="73152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019288" y="1874519"/>
            <a:ext cx="3630168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5600" b="1">
                <a:solidFill>
                  <a:srgbClr val="98A2B3"/>
                </a:solidFill>
                <a:latin typeface="맑은 고딕"/>
                <a:ea typeface="맑은 고딕"/>
              </a:rPr>
              <a:t>19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19288" y="2971800"/>
            <a:ext cx="36301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신규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19288" y="3383280"/>
            <a:ext cx="36301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설계 확정·구현 대기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2920" y="4297680"/>
            <a:ext cx="11183112" cy="54864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94360" y="4370832"/>
            <a:ext cx="6902714" cy="40233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94360" y="4370832"/>
            <a:ext cx="6902714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63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524506" y="4370832"/>
            <a:ext cx="1952609" cy="40233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524506" y="4370832"/>
            <a:ext cx="195260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18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504547" y="4370832"/>
            <a:ext cx="2062612" cy="40233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504547" y="4370832"/>
            <a:ext cx="20626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19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" y="52120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라이브 확인분(인프라·CI/CD·나노바나나·인증·워터마크·PostGIS 코어·평면도 자산)만 [검증됨].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74519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화면 설계(안) 갤러리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80560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SCREEN DESIGN GALLERY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35000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28600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역할·모듈별 화면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91693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85292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Google Stitch AI 시안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48386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419856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수록 19화면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640080"/>
            <a:ext cx="2286000" cy="5486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640080"/>
            <a:ext cx="22860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부록 D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역할·모듈별 화면 설계 시안 — 구현 시 조정될 수 있음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11183112" cy="1188720"/>
          </a:xfrm>
          <a:prstGeom prst="roundRect">
            <a:avLst/>
          </a:prstGeom>
          <a:solidFill>
            <a:srgbClr val="FFF6E8"/>
          </a:solidFill>
          <a:ln w="1524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risk-warning__E08A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737360"/>
            <a:ext cx="502920" cy="50292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63040" y="1627632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E08A00"/>
                </a:solidFill>
                <a:latin typeface="맑은 고딕"/>
                <a:ea typeface="맑은 고딕"/>
              </a:rPr>
              <a:t>고지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2011680"/>
            <a:ext cx="100584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본 화면은 Google Stitch 기반 AI 생성 디자인 시안이며, 실제 구현 시 조정될 수 있음. 화면 문자열·수치·데이터는 예시입니다.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2926080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수록 그룹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291840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3291840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3291840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공통·인증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566160" y="3383280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566160" y="3383280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261104" y="3291840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4261104" y="3291840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489704" y="3291840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주최자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324344" y="3383280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24344" y="3383280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019288" y="3291840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8019288" y="3291840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247888" y="3291840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참가업체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1082528" y="3383280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1082528" y="3383280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3858768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02920" y="3858768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3858768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장치업체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66160" y="3950207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566160" y="3950207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261104" y="3858768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4261104" y="3858768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489704" y="3858768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홀매니저·운영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7324344" y="3950207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324344" y="3950207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019288" y="3858768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8019288" y="3858768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247888" y="3858768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시각화·전역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1082528" y="3950207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11082528" y="3950207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02920" y="4425696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502920" y="4425696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731520" y="4425696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경영분석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3566160" y="4517136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3566160" y="4517136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4261104" y="4425696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ounded Rectangle 51"/>
          <p:cNvSpPr/>
          <p:nvPr/>
        </p:nvSpPr>
        <p:spPr>
          <a:xfrm>
            <a:off x="4261104" y="4425696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4489704" y="4425696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관리자 백오피스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7324344" y="4517136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7324344" y="4517136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019288" y="4425696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ounded Rectangle 56"/>
          <p:cNvSpPr/>
          <p:nvPr/>
        </p:nvSpPr>
        <p:spPr>
          <a:xfrm>
            <a:off x="8019288" y="4425696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8247888" y="4425696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스타일가이드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1082528" y="4517136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11082528" y="4517136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502920" y="4992624"/>
            <a:ext cx="3630168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Rounded Rectangle 61"/>
          <p:cNvSpPr/>
          <p:nvPr/>
        </p:nvSpPr>
        <p:spPr>
          <a:xfrm>
            <a:off x="502920" y="4992624"/>
            <a:ext cx="82296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731520" y="4992624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모바일 현장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3566160" y="5084064"/>
            <a:ext cx="45720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3566160" y="5084064"/>
            <a:ext cx="457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2920" y="598932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총 19개 화면을 역할·모듈 그룹으로 수록 — SCR ID·화면명 캡션 병기.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공통·인증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로그인 &amp; 행사 워크스페이스 선택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공통 · 대상: 공통·인증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주최자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4291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19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614019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4019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01571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주최자 대시보드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307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M1 · 대상: 주최자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SCR-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부스 배치 에디터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M2 · 대상: 주최자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075523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SCR-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251" y="1700373"/>
            <a:ext cx="3392424" cy="2716589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8185251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185251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72803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배치안 비교(S7 조감)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03539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M2 · 대상: 주최자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주최자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전시 일정 관리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M1·M6 · 대상: 주최자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참가업체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4291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19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614019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4019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01571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참가업체 부스 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307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M1 · 대상: 참가업체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SCR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부스 설계 스튜디오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M3 · 대상: 참가업체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075523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SCR-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251" y="1700373"/>
            <a:ext cx="3392424" cy="2716589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8185251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185251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72803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유틸리티 배선 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03539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M4 · 대상: 참가업체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Ⅰ. 일반현황 · 정량평가 대응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정량평가(보유인력·경영·실적·상생) 항목별 증빙 대응 — 총 20점 이내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363016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org-people__006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88" y="1719072"/>
            <a:ext cx="457200" cy="457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25880" y="1719072"/>
            <a:ext cx="2651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보유인력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25880" y="2148840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투입 직군·등급·자격 증빙, 상주 PM·아키텍트 확보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261104" y="1463040"/>
            <a:ext cx="363016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6" name="Picture 15" descr="dashboard-chart__6D4AF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272" y="1719072"/>
            <a:ext cx="457200" cy="457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84064" y="1719072"/>
            <a:ext cx="2651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경영상태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84064" y="2148840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기업신용평가 등급 제출(공고 기준)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019288" y="1463040"/>
            <a:ext cx="363016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0" name="Picture 19" descr="document-rtm__0E938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456" y="1719072"/>
            <a:ext cx="457200" cy="4572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842248" y="1719072"/>
            <a:ext cx="2651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E9384"/>
                </a:solidFill>
                <a:latin typeface="맑은 고딕"/>
                <a:ea typeface="맑은 고딕"/>
              </a:rPr>
              <a:t>수행실적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42248" y="2148840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동일·유사 정보시스템 구축 실적 증빙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3063240"/>
            <a:ext cx="363016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tenant-building__0044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88" y="3319272"/>
            <a:ext cx="457200" cy="4572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325880" y="3319272"/>
            <a:ext cx="2651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447A"/>
                </a:solidFill>
                <a:latin typeface="맑은 고딕"/>
                <a:ea typeface="맑은 고딕"/>
              </a:rPr>
              <a:t>상생협력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25880" y="3749039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중소기업 공동수급 참여지분율(별표11, 최대 5점)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261104" y="3063240"/>
            <a:ext cx="363016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check-verify__2B4C7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2272" y="3319272"/>
            <a:ext cx="457200" cy="4572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084064" y="3319272"/>
            <a:ext cx="2651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2B4C7E"/>
                </a:solidFill>
                <a:latin typeface="맑은 고딕"/>
                <a:ea typeface="맑은 고딕"/>
              </a:rPr>
              <a:t>사회적책임·지리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84064" y="3749039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가점 항목 대응(공고 지정 시)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4892040"/>
            <a:ext cx="11183112" cy="54864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31520" y="4892040"/>
            <a:ext cx="1081735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정량은 증빙 미제출 시 최하점 — 발주 확인 후 별첨(증빙)으로 100% 대응, 배점 20점 이내 확보.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정량평가 항목 대응 맵 — 보유인력·경영상태·수행실적·상생협력·사회적책임. [가정] 공고 확인 시 확정.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참가업체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유틸리티 신청 요약·위치표시도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M4 · 대상: 참가업체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장치업체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규정 검증 리포트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M2 · 대상: 장치업체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홀매니저·운영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4291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19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614019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4019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01571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홀매니저 승인 큐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307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M6 · 대상: 홀매니저·운영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8" name="Picture 17" descr="SCR-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홀매니저 검수 상세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M6 · 대상: 홀매니저·운영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075523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SCR-1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251" y="1700373"/>
            <a:ext cx="3392424" cy="2716589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8185251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185251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72803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홀 현장운영 대시보드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03539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M14 · 대상: 홀매니저·운영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시각화·전역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시각화 갤러리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M5 · 대상: 시각화·전역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경영분석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700373"/>
            <a:ext cx="3392424" cy="271658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경영분석 대시보드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M16 · 대상: 경영분석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관리자 백오피스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635" y="1670557"/>
            <a:ext cx="3392424" cy="2776221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관리자 대시보드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M18 · 대상: 관리자 백오피스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스타일가이드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9907" y="150876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70" y="1618488"/>
            <a:ext cx="1828353" cy="288036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399635" y="4617720"/>
            <a:ext cx="914400" cy="2926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9635" y="4617720"/>
            <a:ext cx="9144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87187" y="4608576"/>
            <a:ext cx="242316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컴포넌트 가이드(스타일가이드)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7923" y="4937759"/>
            <a:ext cx="3355848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667085"/>
                </a:solidFill>
                <a:latin typeface="맑은 고딕"/>
                <a:ea typeface="맑은 고딕"/>
              </a:rPr>
              <a:t>디자인 · 대상: 스타일가이드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85039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부록 D · 화면 설계(안) 갤러리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58368"/>
            <a:ext cx="9125712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950" b="1">
                <a:solidFill>
                  <a:srgbClr val="101828"/>
                </a:solidFill>
                <a:latin typeface="맑은 고딕"/>
                <a:ea typeface="맑은 고딕"/>
              </a:rPr>
              <a:t>모바일 현장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225296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자동전시시스템 구축 · 기술제안서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0" y="6455664"/>
            <a:ext cx="16276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357219" y="1417320"/>
            <a:ext cx="26517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1" descr="SCR-M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096" y="1527048"/>
            <a:ext cx="1198006" cy="356615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3466947" y="5239512"/>
            <a:ext cx="82296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466947" y="5239512"/>
            <a:ext cx="82296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SCR-M1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63059" y="5230368"/>
            <a:ext cx="155448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101828"/>
                </a:solidFill>
                <a:latin typeface="맑은 고딕"/>
                <a:ea typeface="맑은 고딕"/>
              </a:rPr>
              <a:t>시공업체 현장 체크리스트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82715" y="1417320"/>
            <a:ext cx="265176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7" name="Picture 16" descr="SCR-M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532" y="1527048"/>
            <a:ext cx="1574125" cy="3566159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6292443" y="5239512"/>
            <a:ext cx="82296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292443" y="5239512"/>
            <a:ext cx="82296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SCR-M2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88555" y="5230368"/>
            <a:ext cx="155448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101828"/>
                </a:solidFill>
                <a:latin typeface="맑은 고딕"/>
                <a:ea typeface="맑은 고딕"/>
              </a:rPr>
              <a:t>홀매니저 현장 검수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Google Stitch AI 생성 디자인 시안 — 실제 구현 시 조정될 수 있음.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